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9" r:id="rId2"/>
    <p:sldId id="290" r:id="rId3"/>
    <p:sldId id="291" r:id="rId4"/>
    <p:sldId id="292" r:id="rId5"/>
    <p:sldId id="293" r:id="rId6"/>
    <p:sldId id="294"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F3F5FF-7E59-6CA4-2F57-BCF305B045BA}" v="14" dt="2025-01-07T12:08:42.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1"/>
    <p:restoredTop sz="81204"/>
  </p:normalViewPr>
  <p:slideViewPr>
    <p:cSldViewPr snapToGrid="0">
      <p:cViewPr varScale="1">
        <p:scale>
          <a:sx n="177" d="100"/>
          <a:sy n="177" d="100"/>
        </p:scale>
        <p:origin x="1384" y="18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ggart, Iona E I" userId="S::ieb123@ic.ac.uk::cb2d3308-4581-4da9-99a8-b29acf808b48" providerId="AD" clId="Web-{AEF3F5FF-7E59-6CA4-2F57-BCF305B045BA}"/>
    <pc:docChg chg="addSld delSld">
      <pc:chgData name="Biggart, Iona E I" userId="S::ieb123@ic.ac.uk::cb2d3308-4581-4da9-99a8-b29acf808b48" providerId="AD" clId="Web-{AEF3F5FF-7E59-6CA4-2F57-BCF305B045BA}" dt="2025-01-07T12:08:42.194" v="13"/>
      <pc:docMkLst>
        <pc:docMk/>
      </pc:docMkLst>
      <pc:sldChg chg="del">
        <pc:chgData name="Biggart, Iona E I" userId="S::ieb123@ic.ac.uk::cb2d3308-4581-4da9-99a8-b29acf808b48" providerId="AD" clId="Web-{AEF3F5FF-7E59-6CA4-2F57-BCF305B045BA}" dt="2025-01-07T12:08:42.194" v="13"/>
        <pc:sldMkLst>
          <pc:docMk/>
          <pc:sldMk cId="2016878685" sldId="273"/>
        </pc:sldMkLst>
      </pc:sldChg>
      <pc:sldChg chg="del">
        <pc:chgData name="Biggart, Iona E I" userId="S::ieb123@ic.ac.uk::cb2d3308-4581-4da9-99a8-b29acf808b48" providerId="AD" clId="Web-{AEF3F5FF-7E59-6CA4-2F57-BCF305B045BA}" dt="2025-01-07T12:08:42.179" v="12"/>
        <pc:sldMkLst>
          <pc:docMk/>
          <pc:sldMk cId="827372746" sldId="274"/>
        </pc:sldMkLst>
      </pc:sldChg>
      <pc:sldChg chg="del">
        <pc:chgData name="Biggart, Iona E I" userId="S::ieb123@ic.ac.uk::cb2d3308-4581-4da9-99a8-b29acf808b48" providerId="AD" clId="Web-{AEF3F5FF-7E59-6CA4-2F57-BCF305B045BA}" dt="2025-01-07T12:08:42.179" v="11"/>
        <pc:sldMkLst>
          <pc:docMk/>
          <pc:sldMk cId="2075770940" sldId="275"/>
        </pc:sldMkLst>
      </pc:sldChg>
      <pc:sldChg chg="del">
        <pc:chgData name="Biggart, Iona E I" userId="S::ieb123@ic.ac.uk::cb2d3308-4581-4da9-99a8-b29acf808b48" providerId="AD" clId="Web-{AEF3F5FF-7E59-6CA4-2F57-BCF305B045BA}" dt="2025-01-07T12:08:42.163" v="7"/>
        <pc:sldMkLst>
          <pc:docMk/>
          <pc:sldMk cId="1334029255" sldId="284"/>
        </pc:sldMkLst>
      </pc:sldChg>
      <pc:sldChg chg="del">
        <pc:chgData name="Biggart, Iona E I" userId="S::ieb123@ic.ac.uk::cb2d3308-4581-4da9-99a8-b29acf808b48" providerId="AD" clId="Web-{AEF3F5FF-7E59-6CA4-2F57-BCF305B045BA}" dt="2025-01-07T12:08:42.179" v="10"/>
        <pc:sldMkLst>
          <pc:docMk/>
          <pc:sldMk cId="999743874" sldId="286"/>
        </pc:sldMkLst>
      </pc:sldChg>
      <pc:sldChg chg="del">
        <pc:chgData name="Biggart, Iona E I" userId="S::ieb123@ic.ac.uk::cb2d3308-4581-4da9-99a8-b29acf808b48" providerId="AD" clId="Web-{AEF3F5FF-7E59-6CA4-2F57-BCF305B045BA}" dt="2025-01-07T12:08:42.179" v="9"/>
        <pc:sldMkLst>
          <pc:docMk/>
          <pc:sldMk cId="1461605133" sldId="287"/>
        </pc:sldMkLst>
      </pc:sldChg>
      <pc:sldChg chg="del">
        <pc:chgData name="Biggart, Iona E I" userId="S::ieb123@ic.ac.uk::cb2d3308-4581-4da9-99a8-b29acf808b48" providerId="AD" clId="Web-{AEF3F5FF-7E59-6CA4-2F57-BCF305B045BA}" dt="2025-01-07T12:08:42.179" v="8"/>
        <pc:sldMkLst>
          <pc:docMk/>
          <pc:sldMk cId="3206000131" sldId="288"/>
        </pc:sldMkLst>
      </pc:sldChg>
      <pc:sldChg chg="add">
        <pc:chgData name="Biggart, Iona E I" userId="S::ieb123@ic.ac.uk::cb2d3308-4581-4da9-99a8-b29acf808b48" providerId="AD" clId="Web-{AEF3F5FF-7E59-6CA4-2F57-BCF305B045BA}" dt="2025-01-07T12:07:20.675" v="0"/>
        <pc:sldMkLst>
          <pc:docMk/>
          <pc:sldMk cId="3870065032" sldId="289"/>
        </pc:sldMkLst>
      </pc:sldChg>
      <pc:sldChg chg="add">
        <pc:chgData name="Biggart, Iona E I" userId="S::ieb123@ic.ac.uk::cb2d3308-4581-4da9-99a8-b29acf808b48" providerId="AD" clId="Web-{AEF3F5FF-7E59-6CA4-2F57-BCF305B045BA}" dt="2025-01-07T12:07:27.066" v="1"/>
        <pc:sldMkLst>
          <pc:docMk/>
          <pc:sldMk cId="1475140379" sldId="290"/>
        </pc:sldMkLst>
      </pc:sldChg>
      <pc:sldChg chg="add">
        <pc:chgData name="Biggart, Iona E I" userId="S::ieb123@ic.ac.uk::cb2d3308-4581-4da9-99a8-b29acf808b48" providerId="AD" clId="Web-{AEF3F5FF-7E59-6CA4-2F57-BCF305B045BA}" dt="2025-01-07T12:07:33.238" v="2"/>
        <pc:sldMkLst>
          <pc:docMk/>
          <pc:sldMk cId="2000911805" sldId="291"/>
        </pc:sldMkLst>
      </pc:sldChg>
      <pc:sldChg chg="add">
        <pc:chgData name="Biggart, Iona E I" userId="S::ieb123@ic.ac.uk::cb2d3308-4581-4da9-99a8-b29acf808b48" providerId="AD" clId="Web-{AEF3F5FF-7E59-6CA4-2F57-BCF305B045BA}" dt="2025-01-07T12:07:39.911" v="3"/>
        <pc:sldMkLst>
          <pc:docMk/>
          <pc:sldMk cId="1262436344" sldId="292"/>
        </pc:sldMkLst>
      </pc:sldChg>
      <pc:sldChg chg="add">
        <pc:chgData name="Biggart, Iona E I" userId="S::ieb123@ic.ac.uk::cb2d3308-4581-4da9-99a8-b29acf808b48" providerId="AD" clId="Web-{AEF3F5FF-7E59-6CA4-2F57-BCF305B045BA}" dt="2025-01-07T12:07:52.286" v="4"/>
        <pc:sldMkLst>
          <pc:docMk/>
          <pc:sldMk cId="447402304" sldId="293"/>
        </pc:sldMkLst>
      </pc:sldChg>
      <pc:sldChg chg="add">
        <pc:chgData name="Biggart, Iona E I" userId="S::ieb123@ic.ac.uk::cb2d3308-4581-4da9-99a8-b29acf808b48" providerId="AD" clId="Web-{AEF3F5FF-7E59-6CA4-2F57-BCF305B045BA}" dt="2025-01-07T12:08:00.583" v="5"/>
        <pc:sldMkLst>
          <pc:docMk/>
          <pc:sldMk cId="3072634615" sldId="294"/>
        </pc:sldMkLst>
      </pc:sldChg>
      <pc:sldChg chg="add">
        <pc:chgData name="Biggart, Iona E I" userId="S::ieb123@ic.ac.uk::cb2d3308-4581-4da9-99a8-b29acf808b48" providerId="AD" clId="Web-{AEF3F5FF-7E59-6CA4-2F57-BCF305B045BA}" dt="2025-01-07T12:08:08.490" v="6"/>
        <pc:sldMkLst>
          <pc:docMk/>
          <pc:sldMk cId="1422044912" sldId="295"/>
        </pc:sldMkLst>
      </pc:sldChg>
    </pc:docChg>
  </pc:docChgLst>
  <pc:docChgLst>
    <pc:chgData name="Biggart, Iona E I" userId="S::ieb123@ic.ac.uk::cb2d3308-4581-4da9-99a8-b29acf808b48" providerId="AD" clId="Web-{F136E7A6-4B2C-CE88-BD33-866E7255323D}"/>
    <pc:docChg chg="modSld">
      <pc:chgData name="Biggart, Iona E I" userId="S::ieb123@ic.ac.uk::cb2d3308-4581-4da9-99a8-b29acf808b48" providerId="AD" clId="Web-{F136E7A6-4B2C-CE88-BD33-866E7255323D}" dt="2024-12-10T11:07:48.821" v="9" actId="20577"/>
      <pc:docMkLst>
        <pc:docMk/>
      </pc:docMkLst>
      <pc:sldChg chg="modSp">
        <pc:chgData name="Biggart, Iona E I" userId="S::ieb123@ic.ac.uk::cb2d3308-4581-4da9-99a8-b29acf808b48" providerId="AD" clId="Web-{F136E7A6-4B2C-CE88-BD33-866E7255323D}" dt="2024-12-10T11:07:48.821" v="9" actId="20577"/>
        <pc:sldMkLst>
          <pc:docMk/>
          <pc:sldMk cId="1334029255" sldId="284"/>
        </pc:sldMkLst>
        <pc:spChg chg="mod">
          <ac:chgData name="Biggart, Iona E I" userId="S::ieb123@ic.ac.uk::cb2d3308-4581-4da9-99a8-b29acf808b48" providerId="AD" clId="Web-{F136E7A6-4B2C-CE88-BD33-866E7255323D}" dt="2024-12-10T11:07:48.821" v="9" actId="20577"/>
          <ac:spMkLst>
            <pc:docMk/>
            <pc:sldMk cId="1334029255" sldId="284"/>
            <ac:spMk id="5" creationId="{4C3547DF-EA85-3843-7B1F-0A3D3DC792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11D-A4BC-914A-815F-1C00DCA3A5BF}" type="datetimeFigureOut">
              <a:rPr lang="en-GB" smtClean="0"/>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1794-C15F-CB47-A315-A021D6C53858}" type="slidenum">
              <a:rPr lang="en-GB" smtClean="0"/>
              <a:t>‹#›</a:t>
            </a:fld>
            <a:endParaRPr lang="en-GB"/>
          </a:p>
        </p:txBody>
      </p:sp>
    </p:spTree>
    <p:extLst>
      <p:ext uri="{BB962C8B-B14F-4D97-AF65-F5344CB8AC3E}">
        <p14:creationId xmlns:p14="http://schemas.microsoft.com/office/powerpoint/2010/main" val="9488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u="none" strike="noStrike" dirty="0">
              <a:solidFill>
                <a:srgbClr val="000000"/>
              </a:solidFill>
              <a:effectLst/>
            </a:endParaRPr>
          </a:p>
          <a:p>
            <a:pPr algn="l"/>
            <a:r>
              <a:rPr lang="en-GB" b="1" i="0" u="none" strike="noStrike" dirty="0">
                <a:solidFill>
                  <a:srgbClr val="000000"/>
                </a:solidFill>
                <a:effectLst/>
              </a:rPr>
              <a:t>Slide 1: What is Visual Studio Code?</a:t>
            </a:r>
            <a:br>
              <a:rPr lang="en-GB" b="0" i="0" u="none" strike="noStrike" dirty="0">
                <a:solidFill>
                  <a:srgbClr val="000000"/>
                </a:solidFill>
                <a:effectLst/>
              </a:rPr>
            </a:br>
            <a:r>
              <a:rPr lang="en-GB" b="0" i="0" u="none" strike="noStrike" dirty="0">
                <a:solidFill>
                  <a:srgbClr val="000000"/>
                </a:solidFill>
                <a:effectLst/>
              </a:rPr>
              <a:t>"Visual Studio Code, or VS Code, is a free, lightweight code editor. It supports multiple programming languages, offers extensions for added functionality, and is great for writing, debugging, and running code efficiently."</a:t>
            </a:r>
          </a:p>
          <a:p>
            <a:pPr algn="l"/>
            <a:r>
              <a:rPr lang="en-GB" b="1" i="0" u="none" strike="noStrike" dirty="0">
                <a:solidFill>
                  <a:srgbClr val="000000"/>
                </a:solidFill>
                <a:effectLst/>
              </a:rPr>
              <a:t>Slide 2: What’s the Point of VS Code?</a:t>
            </a:r>
            <a:br>
              <a:rPr lang="en-GB" b="0" i="0" u="none" strike="noStrike" dirty="0">
                <a:solidFill>
                  <a:srgbClr val="000000"/>
                </a:solidFill>
                <a:effectLst/>
              </a:rPr>
            </a:br>
            <a:r>
              <a:rPr lang="en-GB" b="0" i="0" u="none" strike="noStrike" dirty="0">
                <a:solidFill>
                  <a:srgbClr val="000000"/>
                </a:solidFill>
                <a:effectLst/>
              </a:rPr>
              <a:t>"The point of VS Code is to provide developers with a fast, customizable, and user-friendly platform to write and manage code. Its extensions, like Python or Git, make it powerful for a wide range of tasks."</a:t>
            </a:r>
          </a:p>
          <a:p>
            <a:pPr algn="l"/>
            <a:r>
              <a:rPr lang="en-GB" b="1" i="0" u="none" strike="noStrike" dirty="0">
                <a:solidFill>
                  <a:srgbClr val="000000"/>
                </a:solidFill>
                <a:effectLst/>
              </a:rPr>
              <a:t>Slide 3: What is a </a:t>
            </a:r>
            <a:r>
              <a:rPr lang="en-GB" b="1" i="0" u="none" strike="noStrike" dirty="0" err="1">
                <a:solidFill>
                  <a:srgbClr val="000000"/>
                </a:solidFill>
                <a:effectLst/>
              </a:rPr>
              <a:t>Jupyter</a:t>
            </a:r>
            <a:r>
              <a:rPr lang="en-GB" b="1" i="0" u="none" strike="noStrike" dirty="0">
                <a:solidFill>
                  <a:srgbClr val="000000"/>
                </a:solidFill>
                <a:effectLst/>
              </a:rPr>
              <a:t> Notebook?</a:t>
            </a:r>
            <a:br>
              <a:rPr lang="en-GB" b="0" i="0" u="none" strike="noStrike" dirty="0">
                <a:solidFill>
                  <a:srgbClr val="000000"/>
                </a:solidFill>
                <a:effectLst/>
              </a:rPr>
            </a:br>
            <a:r>
              <a:rPr lang="en-GB" b="0" i="0" u="none" strike="noStrike" dirty="0">
                <a:solidFill>
                  <a:srgbClr val="000000"/>
                </a:solidFill>
                <a:effectLst/>
              </a:rPr>
              <a:t>"A </a:t>
            </a:r>
            <a:r>
              <a:rPr lang="en-GB" b="0" i="0" u="none" strike="noStrike" dirty="0" err="1">
                <a:solidFill>
                  <a:srgbClr val="000000"/>
                </a:solidFill>
                <a:effectLst/>
              </a:rPr>
              <a:t>Jupyter</a:t>
            </a:r>
            <a:r>
              <a:rPr lang="en-GB" b="0" i="0" u="none" strike="noStrike" dirty="0">
                <a:solidFill>
                  <a:srgbClr val="000000"/>
                </a:solidFill>
                <a:effectLst/>
              </a:rPr>
              <a:t> Notebook is an interactive tool for data analysis and visualization. It lets you write code, display results, and include explanatory text all in one document, making it perfect for data science and machine learning projects."</a:t>
            </a:r>
          </a:p>
          <a:p>
            <a:pPr algn="l"/>
            <a:r>
              <a:rPr lang="en-GB" b="0" i="0" u="none" strike="noStrike" dirty="0">
                <a:solidFill>
                  <a:srgbClr val="000000"/>
                </a:solidFill>
                <a:effectLst/>
              </a:rPr>
              <a:t>Would you like me to expand on any section?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67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9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1519-5880-2E51-E6F2-96404FC2D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65CB2-DBD0-1B58-CB5F-5D4B86C7F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61185-8570-9869-49B9-4B9955F624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067C28-CDB3-9945-31DD-22456E4BB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96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98BCA-FAF8-AB08-8C35-9A2755AD7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6BEDB-7C95-FB8E-3C32-A2DE0ADEB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33BDB-1B1F-D6BC-2C8E-5CCE38E2F0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5DD49A-6F53-6108-834A-CBDEF39D23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425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87C7-CED9-B9FC-1D36-06A759256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149B3-C36A-9490-444E-5FC4A06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0E303-EE43-EACB-BB1E-0BCFF040ED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44D062-5024-0053-3862-0431FCE5BF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52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57C65-5994-22DC-1059-32E9259E1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BBF14-E70E-76E5-20B0-DDEF1C3D1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6EA87-3609-C9A2-A4BA-86D8228A7E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354200-68DB-7102-CB2B-B61D44600B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148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DB0-9653-F3FA-D5ED-5DF223EBBB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AF67BD-2A13-39CA-664F-06A9A42F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88D471-F2E0-893B-7771-BCEDB0E421F5}"/>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B18DD0D4-1336-4E3E-FC69-FA7E53E8F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E558-88B4-EE70-9D35-2401849E2B95}"/>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6325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FFA0-21D9-70E6-0106-39CC06A63D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6C5903-5E02-75DC-FCAA-5339F53706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525E3-D2B7-707C-4C65-3F877E6B9D7F}"/>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6827A26A-CF07-1745-5056-E26E7C8C5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A0A58-88DA-FD5A-7553-20B17AD1B5C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9657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8177-7BE1-F266-5379-D7FA1D3CC1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576ED9-0844-BFA3-7673-C8F8B4D87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926578-6D89-D05E-C282-755835B6D33E}"/>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815EB5C9-6EAD-43E1-45EF-40A6D8A26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AA06F-47D0-972D-865D-6AB8D6794E3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40173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C9D1-C456-ADCA-E9D9-CC027B280D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C5BCAA-921D-CA4D-B880-24CD58AE10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C1FC8-69D7-49E8-4597-B2775FB552F1}"/>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149EEA11-C473-223F-5FDF-F78FB566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E707-86B4-9DA8-38DD-D2F2C4F80857}"/>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405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0C4-2364-A3BC-04E0-AD78D4114F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7FEAD7-8044-EF21-F9B4-363BFF00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406FF-6BC0-C89A-5F6D-0D68D08E29A6}"/>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B308FA96-73A6-BE1C-47CB-7E581546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15F32-AD26-878C-38BA-BD1E23D5118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28218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8AF0-F105-7D51-9DE0-CE22F05AF0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637394-05E6-5B13-400C-1C262F1DD9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8E5897-966F-7096-0C83-D6E920AC96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6D0A01-56AF-E32C-7835-0866A4567BF2}"/>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6" name="Footer Placeholder 5">
            <a:extLst>
              <a:ext uri="{FF2B5EF4-FFF2-40B4-BE49-F238E27FC236}">
                <a16:creationId xmlns:a16="http://schemas.microsoft.com/office/drawing/2014/main" id="{49E8D07F-0363-23AB-5C49-41D0D9386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FD66A-9742-A9B3-0283-8AB05B58AEE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4705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4F80-2624-CE1D-B4CC-40CC6358E2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FE7BC9-606C-3552-7278-CA322A8C3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9E60EC-3CF3-E0DD-8967-F51082A0A3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2FD6E1-867F-9908-8E2B-5F385E05E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CF2E6-7061-75C4-84FF-76F08DFB84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B731AD-9671-F8B2-54BB-C03F6ED84763}"/>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8" name="Footer Placeholder 7">
            <a:extLst>
              <a:ext uri="{FF2B5EF4-FFF2-40B4-BE49-F238E27FC236}">
                <a16:creationId xmlns:a16="http://schemas.microsoft.com/office/drawing/2014/main" id="{1E25D8CB-374F-DAB2-0E46-66B571DED5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48AE10-93F6-8F66-6FF3-02CBD0EE7B3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5631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794-5CB9-D68A-C5A8-AA6A9E575E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ED097B2-7FE0-795F-07F5-1BFE0D561840}"/>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4" name="Footer Placeholder 3">
            <a:extLst>
              <a:ext uri="{FF2B5EF4-FFF2-40B4-BE49-F238E27FC236}">
                <a16:creationId xmlns:a16="http://schemas.microsoft.com/office/drawing/2014/main" id="{FA857B40-CF86-F14B-7196-B0AB16034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1C24D2-C73E-5BFF-4CC0-1B2BC96C9901}"/>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6210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674F-F70E-1EA5-39F5-0C0546D6A8B4}"/>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3" name="Footer Placeholder 2">
            <a:extLst>
              <a:ext uri="{FF2B5EF4-FFF2-40B4-BE49-F238E27FC236}">
                <a16:creationId xmlns:a16="http://schemas.microsoft.com/office/drawing/2014/main" id="{72C2301A-A230-132A-7F77-8A109ED6A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6D77C-2EF7-6213-110C-965733CBFAB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228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28C-DE2C-E153-AEF5-4DD974B3D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BA9DC0-A8ED-CB8E-2169-968D2B36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D5B6F5-3F01-9140-2BE5-538651981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82ADC-2FA2-E2FB-7DE9-8EED407EBDA7}"/>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6" name="Footer Placeholder 5">
            <a:extLst>
              <a:ext uri="{FF2B5EF4-FFF2-40B4-BE49-F238E27FC236}">
                <a16:creationId xmlns:a16="http://schemas.microsoft.com/office/drawing/2014/main" id="{F6C1F5BE-5716-67ED-C263-68ACA3AE7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D9D4A-8A16-F252-F642-F15D3F1552D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7390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EF5-D728-799F-505F-B9553E4E3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20AEA5-689A-6ECE-1E5C-8BF3BC85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50BDA-3CCE-8113-C97A-706EE0A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384DC-EB60-16CC-9ECF-18FCFA39F97E}"/>
              </a:ext>
            </a:extLst>
          </p:cNvPr>
          <p:cNvSpPr>
            <a:spLocks noGrp="1"/>
          </p:cNvSpPr>
          <p:nvPr>
            <p:ph type="dt" sz="half" idx="10"/>
          </p:nvPr>
        </p:nvSpPr>
        <p:spPr/>
        <p:txBody>
          <a:bodyPr/>
          <a:lstStyle/>
          <a:p>
            <a:fld id="{4B83B92E-1F6A-544D-8FEF-F108C9571DF9}" type="datetimeFigureOut">
              <a:rPr lang="en-GB" smtClean="0"/>
              <a:t>07/01/2025</a:t>
            </a:fld>
            <a:endParaRPr lang="en-GB"/>
          </a:p>
        </p:txBody>
      </p:sp>
      <p:sp>
        <p:nvSpPr>
          <p:cNvPr id="6" name="Footer Placeholder 5">
            <a:extLst>
              <a:ext uri="{FF2B5EF4-FFF2-40B4-BE49-F238E27FC236}">
                <a16:creationId xmlns:a16="http://schemas.microsoft.com/office/drawing/2014/main" id="{C32F7141-72FD-7F05-07E7-3E3A168E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0C78-5A20-8EED-2A0A-FE767DEC01E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6666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6878D-7060-CC5C-67EA-E83E62D18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10081C-0E7F-625D-0E41-CD906135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D05A8-4DC7-5550-16E9-ECD615C74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B92E-1F6A-544D-8FEF-F108C9571DF9}" type="datetimeFigureOut">
              <a:rPr lang="en-GB" smtClean="0"/>
              <a:t>07/01/2025</a:t>
            </a:fld>
            <a:endParaRPr lang="en-GB"/>
          </a:p>
        </p:txBody>
      </p:sp>
      <p:sp>
        <p:nvSpPr>
          <p:cNvPr id="5" name="Footer Placeholder 4">
            <a:extLst>
              <a:ext uri="{FF2B5EF4-FFF2-40B4-BE49-F238E27FC236}">
                <a16:creationId xmlns:a16="http://schemas.microsoft.com/office/drawing/2014/main" id="{05959F2A-790B-3C29-1D0E-BB4B5E2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16D29-A4D4-39A7-8E4C-8C8DD6EE6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700133-2899-7A43-AC42-57522A4D305B}" type="slidenum">
              <a:rPr lang="en-GB" smtClean="0"/>
              <a:t>‹#›</a:t>
            </a:fld>
            <a:endParaRPr lang="en-GB"/>
          </a:p>
        </p:txBody>
      </p:sp>
    </p:spTree>
    <p:extLst>
      <p:ext uri="{BB962C8B-B14F-4D97-AF65-F5344CB8AC3E}">
        <p14:creationId xmlns:p14="http://schemas.microsoft.com/office/powerpoint/2010/main" val="221977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code.visualstudio.com/docs/setup/windows" TargetMode="Externa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hyperlink" Target="https://code.visualstudio.com/docs/setup/mac" TargetMode="External"/><Relationship Id="rId12" Type="http://schemas.openxmlformats.org/officeDocument/2006/relationships/image" Target="../media/image1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hyperlink" Target="https://code.visualstudio.com/docs/setup/linu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hyperlink" Target="https://code.visualstudio.com/download"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notesSlide" Target="../notesSlides/notesSlide5.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1E230C0-686E-606F-E532-247A8B5FC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2FB0A-BB56-8573-8E35-CC6164BD402B}"/>
              </a:ext>
            </a:extLst>
          </p:cNvPr>
          <p:cNvSpPr>
            <a:spLocks noGrp="1"/>
          </p:cNvSpPr>
          <p:nvPr>
            <p:ph type="ctrTitle"/>
          </p:nvPr>
        </p:nvSpPr>
        <p:spPr>
          <a:xfrm>
            <a:off x="643466" y="753626"/>
            <a:ext cx="5081925" cy="3004145"/>
          </a:xfrm>
        </p:spPr>
        <p:txBody>
          <a:bodyPr>
            <a:normAutofit fontScale="90000"/>
          </a:bodyPr>
          <a:lstStyle/>
          <a:p>
            <a:r>
              <a:rPr lang="en-GB" b="1" dirty="0"/>
              <a:t>Installing Visual Studio Code and using </a:t>
            </a:r>
            <a:r>
              <a:rPr lang="en-GB" b="1" dirty="0" err="1"/>
              <a:t>Jupyter</a:t>
            </a:r>
            <a:r>
              <a:rPr lang="en-GB" b="1" dirty="0"/>
              <a:t> Notebooks</a:t>
            </a:r>
            <a:endParaRPr lang="en-GB" sz="5000" b="1" i="1" dirty="0"/>
          </a:p>
        </p:txBody>
      </p:sp>
      <p:sp>
        <p:nvSpPr>
          <p:cNvPr id="3" name="Subtitle 2">
            <a:extLst>
              <a:ext uri="{FF2B5EF4-FFF2-40B4-BE49-F238E27FC236}">
                <a16:creationId xmlns:a16="http://schemas.microsoft.com/office/drawing/2014/main" id="{6A0BBC0B-2366-9D85-BC81-FAF553E3517B}"/>
              </a:ext>
            </a:extLst>
          </p:cNvPr>
          <p:cNvSpPr>
            <a:spLocks noGrp="1"/>
          </p:cNvSpPr>
          <p:nvPr>
            <p:ph type="subTitle" idx="1"/>
          </p:nvPr>
        </p:nvSpPr>
        <p:spPr>
          <a:xfrm>
            <a:off x="643466" y="3849845"/>
            <a:ext cx="5132448" cy="2189214"/>
          </a:xfrm>
        </p:spPr>
        <p:txBody>
          <a:bodyPr>
            <a:normAutofit/>
          </a:bodyPr>
          <a:lstStyle/>
          <a:p>
            <a:r>
              <a:rPr lang="en-GB" b="1" dirty="0"/>
              <a:t>A guide for Windows, Mac and Linux</a:t>
            </a:r>
          </a:p>
        </p:txBody>
      </p:sp>
      <p:pic>
        <p:nvPicPr>
          <p:cNvPr id="8"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2" name="Audio 11">
            <a:extLst>
              <a:ext uri="{FF2B5EF4-FFF2-40B4-BE49-F238E27FC236}">
                <a16:creationId xmlns:a16="http://schemas.microsoft.com/office/drawing/2014/main" id="{8130460B-C200-18CD-AFCD-0021E73D109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70065032"/>
      </p:ext>
    </p:extLst>
  </p:cSld>
  <p:clrMapOvr>
    <a:masterClrMapping/>
  </p:clrMapOvr>
  <mc:AlternateContent xmlns:mc="http://schemas.openxmlformats.org/markup-compatibility/2006">
    <mc:Choice xmlns:p14="http://schemas.microsoft.com/office/powerpoint/2010/main" Requires="p14">
      <p:transition spd="slow" p14:dur="2000" advTm="43146"/>
    </mc:Choice>
    <mc:Fallback>
      <p:transition spd="slow" advTm="43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9728A18E-F0EE-0259-DE36-4142FFF4921B}"/>
              </a:ext>
            </a:extLst>
          </p:cNvPr>
          <p:cNvSpPr txBox="1">
            <a:spLocks/>
          </p:cNvSpPr>
          <p:nvPr/>
        </p:nvSpPr>
        <p:spPr>
          <a:xfrm>
            <a:off x="2824469" y="314661"/>
            <a:ext cx="654305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Installation Guides</a:t>
            </a:r>
          </a:p>
        </p:txBody>
      </p:sp>
      <p:pic>
        <p:nvPicPr>
          <p:cNvPr id="4" name="Picture 3">
            <a:extLst>
              <a:ext uri="{FF2B5EF4-FFF2-40B4-BE49-F238E27FC236}">
                <a16:creationId xmlns:a16="http://schemas.microsoft.com/office/drawing/2014/main" id="{2C6D80A7-D60E-D066-CE6E-316A0471CD4A}"/>
              </a:ext>
            </a:extLst>
          </p:cNvPr>
          <p:cNvPicPr>
            <a:picLocks noChangeAspect="1"/>
          </p:cNvPicPr>
          <p:nvPr/>
        </p:nvPicPr>
        <p:blipFill>
          <a:blip r:embed="rId6"/>
          <a:stretch>
            <a:fillRect/>
          </a:stretch>
        </p:blipFill>
        <p:spPr>
          <a:xfrm>
            <a:off x="1" y="0"/>
            <a:ext cx="2200228" cy="723223"/>
          </a:xfrm>
          <a:prstGeom prst="rect">
            <a:avLst/>
          </a:prstGeom>
        </p:spPr>
      </p:pic>
      <p:sp>
        <p:nvSpPr>
          <p:cNvPr id="6" name="TextBox 5">
            <a:extLst>
              <a:ext uri="{FF2B5EF4-FFF2-40B4-BE49-F238E27FC236}">
                <a16:creationId xmlns:a16="http://schemas.microsoft.com/office/drawing/2014/main" id="{769CE552-2A6A-B4D1-52A8-21AEF4ADEC60}"/>
              </a:ext>
            </a:extLst>
          </p:cNvPr>
          <p:cNvSpPr txBox="1"/>
          <p:nvPr/>
        </p:nvSpPr>
        <p:spPr>
          <a:xfrm>
            <a:off x="280624" y="1652771"/>
            <a:ext cx="6096000" cy="1030731"/>
          </a:xfrm>
          <a:prstGeom prst="rect">
            <a:avLst/>
          </a:prstGeom>
          <a:noFill/>
        </p:spPr>
        <p:txBody>
          <a:bodyPr wrap="square">
            <a:spAutoFit/>
          </a:bodyPr>
          <a:lstStyle/>
          <a:p>
            <a:pPr marL="0" indent="0" algn="just">
              <a:lnSpc>
                <a:spcPct val="150000"/>
              </a:lnSpc>
              <a:buNone/>
            </a:pPr>
            <a:r>
              <a:rPr lang="en-GB" sz="1400" b="1" dirty="0"/>
              <a:t>MacOS – </a:t>
            </a:r>
            <a:r>
              <a:rPr lang="en-GB" sz="1400" b="1" dirty="0">
                <a:hlinkClick r:id="rId7"/>
              </a:rPr>
              <a:t>https://code.visualstudio.com/docs/setup/mac</a:t>
            </a:r>
            <a:r>
              <a:rPr lang="en-GB" sz="1400" b="1" dirty="0"/>
              <a:t> </a:t>
            </a:r>
          </a:p>
          <a:p>
            <a:pPr marL="0" indent="0" algn="just">
              <a:lnSpc>
                <a:spcPct val="150000"/>
              </a:lnSpc>
              <a:buNone/>
            </a:pPr>
            <a:r>
              <a:rPr lang="en-GB" sz="1400" b="1" dirty="0"/>
              <a:t>Windows – </a:t>
            </a:r>
            <a:r>
              <a:rPr lang="en-GB" sz="1400" b="1" dirty="0">
                <a:hlinkClick r:id="rId8"/>
              </a:rPr>
              <a:t>https://code.visualstudio.com/docs/setup/windows</a:t>
            </a:r>
            <a:r>
              <a:rPr lang="en-GB" sz="1400" b="1" dirty="0"/>
              <a:t> </a:t>
            </a:r>
          </a:p>
          <a:p>
            <a:pPr marL="0" indent="0" algn="just">
              <a:lnSpc>
                <a:spcPct val="150000"/>
              </a:lnSpc>
              <a:buNone/>
            </a:pPr>
            <a:r>
              <a:rPr lang="en-GB" sz="1400" b="1" dirty="0"/>
              <a:t>Linux – </a:t>
            </a:r>
            <a:r>
              <a:rPr lang="en-GB" sz="1400" b="1" dirty="0">
                <a:hlinkClick r:id="rId9"/>
              </a:rPr>
              <a:t>https://code.visualstudio.com/docs/setup/linux</a:t>
            </a:r>
            <a:r>
              <a:rPr lang="en-GB" sz="1400" b="1" dirty="0"/>
              <a:t> </a:t>
            </a:r>
          </a:p>
        </p:txBody>
      </p:sp>
      <p:pic>
        <p:nvPicPr>
          <p:cNvPr id="7" name="Picture 6">
            <a:extLst>
              <a:ext uri="{FF2B5EF4-FFF2-40B4-BE49-F238E27FC236}">
                <a16:creationId xmlns:a16="http://schemas.microsoft.com/office/drawing/2014/main" id="{06D81A69-85C7-6D06-05F1-9781127836D5}"/>
              </a:ext>
            </a:extLst>
          </p:cNvPr>
          <p:cNvPicPr>
            <a:picLocks noChangeAspect="1"/>
          </p:cNvPicPr>
          <p:nvPr/>
        </p:nvPicPr>
        <p:blipFill>
          <a:blip r:embed="rId10"/>
          <a:srcRect b="1143"/>
          <a:stretch/>
        </p:blipFill>
        <p:spPr>
          <a:xfrm>
            <a:off x="280624" y="2683502"/>
            <a:ext cx="6416459" cy="3964445"/>
          </a:xfrm>
          <a:prstGeom prst="rect">
            <a:avLst/>
          </a:prstGeom>
        </p:spPr>
      </p:pic>
      <p:pic>
        <p:nvPicPr>
          <p:cNvPr id="8" name="Picture 7">
            <a:extLst>
              <a:ext uri="{FF2B5EF4-FFF2-40B4-BE49-F238E27FC236}">
                <a16:creationId xmlns:a16="http://schemas.microsoft.com/office/drawing/2014/main" id="{DF946ACB-CF51-0BE3-1E86-5B5F4E35AE63}"/>
              </a:ext>
            </a:extLst>
          </p:cNvPr>
          <p:cNvPicPr>
            <a:picLocks noChangeAspect="1"/>
          </p:cNvPicPr>
          <p:nvPr/>
        </p:nvPicPr>
        <p:blipFill>
          <a:blip r:embed="rId11"/>
          <a:stretch>
            <a:fillRect/>
          </a:stretch>
        </p:blipFill>
        <p:spPr>
          <a:xfrm>
            <a:off x="7681473" y="4238607"/>
            <a:ext cx="3854944" cy="2409340"/>
          </a:xfrm>
          <a:prstGeom prst="rect">
            <a:avLst/>
          </a:prstGeom>
        </p:spPr>
      </p:pic>
      <p:pic>
        <p:nvPicPr>
          <p:cNvPr id="9" name="Picture 8">
            <a:extLst>
              <a:ext uri="{FF2B5EF4-FFF2-40B4-BE49-F238E27FC236}">
                <a16:creationId xmlns:a16="http://schemas.microsoft.com/office/drawing/2014/main" id="{147B7A32-8984-C48A-9ED6-02E4610D789D}"/>
              </a:ext>
            </a:extLst>
          </p:cNvPr>
          <p:cNvPicPr>
            <a:picLocks noChangeAspect="1"/>
          </p:cNvPicPr>
          <p:nvPr/>
        </p:nvPicPr>
        <p:blipFill>
          <a:blip r:embed="rId12"/>
          <a:stretch>
            <a:fillRect/>
          </a:stretch>
        </p:blipFill>
        <p:spPr>
          <a:xfrm>
            <a:off x="7681473" y="1732447"/>
            <a:ext cx="3854944" cy="2409340"/>
          </a:xfrm>
          <a:prstGeom prst="rect">
            <a:avLst/>
          </a:prstGeom>
        </p:spPr>
      </p:pic>
      <p:pic>
        <p:nvPicPr>
          <p:cNvPr id="10" name="Audio 9">
            <a:extLst>
              <a:ext uri="{FF2B5EF4-FFF2-40B4-BE49-F238E27FC236}">
                <a16:creationId xmlns:a16="http://schemas.microsoft.com/office/drawing/2014/main" id="{013C9C66-A7DD-6B18-2977-D1B9FCB3DBB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75140379"/>
      </p:ext>
    </p:extLst>
  </p:cSld>
  <p:clrMapOvr>
    <a:masterClrMapping/>
  </p:clrMapOvr>
  <mc:AlternateContent xmlns:mc="http://schemas.openxmlformats.org/markup-compatibility/2006">
    <mc:Choice xmlns:p14="http://schemas.microsoft.com/office/powerpoint/2010/main" Requires="p14">
      <p:transition spd="slow" p14:dur="2000" advTm="20224"/>
    </mc:Choice>
    <mc:Fallback>
      <p:transition spd="slow" advTm="20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E96BD5A2-9360-1813-9D69-E9E3AC2A1272}"/>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0EEA100-32E2-0371-241E-E006490B5B08}"/>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5B387B2E-6DF1-8916-4333-CCB682B8618E}"/>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157CE6C1-64CA-334C-51D6-3A9E89B9A40A}"/>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6" name="Picture 5">
            <a:extLst>
              <a:ext uri="{FF2B5EF4-FFF2-40B4-BE49-F238E27FC236}">
                <a16:creationId xmlns:a16="http://schemas.microsoft.com/office/drawing/2014/main" id="{E25CB291-72AF-6D77-B9A0-CBA137F88A5A}"/>
              </a:ext>
            </a:extLst>
          </p:cNvPr>
          <p:cNvPicPr>
            <a:picLocks noChangeAspect="1"/>
          </p:cNvPicPr>
          <p:nvPr/>
        </p:nvPicPr>
        <p:blipFill>
          <a:blip r:embed="rId6"/>
          <a:stretch>
            <a:fillRect/>
          </a:stretch>
        </p:blipFill>
        <p:spPr>
          <a:xfrm>
            <a:off x="1" y="0"/>
            <a:ext cx="2200228" cy="723223"/>
          </a:xfrm>
          <a:prstGeom prst="rect">
            <a:avLst/>
          </a:prstGeom>
        </p:spPr>
      </p:pic>
      <p:sp>
        <p:nvSpPr>
          <p:cNvPr id="3" name="Title 1">
            <a:extLst>
              <a:ext uri="{FF2B5EF4-FFF2-40B4-BE49-F238E27FC236}">
                <a16:creationId xmlns:a16="http://schemas.microsoft.com/office/drawing/2014/main" id="{3149F189-6081-2CB3-86AF-72B7B8891D2D}"/>
              </a:ext>
            </a:extLst>
          </p:cNvPr>
          <p:cNvSpPr txBox="1">
            <a:spLocks/>
          </p:cNvSpPr>
          <p:nvPr/>
        </p:nvSpPr>
        <p:spPr>
          <a:xfrm>
            <a:off x="1023600" y="314661"/>
            <a:ext cx="1014480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Download Visual Studio Code</a:t>
            </a:r>
          </a:p>
        </p:txBody>
      </p:sp>
      <p:sp>
        <p:nvSpPr>
          <p:cNvPr id="7" name="TextBox 6">
            <a:extLst>
              <a:ext uri="{FF2B5EF4-FFF2-40B4-BE49-F238E27FC236}">
                <a16:creationId xmlns:a16="http://schemas.microsoft.com/office/drawing/2014/main" id="{DA5330C6-688C-DA4C-1C48-DE0FB3873C1F}"/>
              </a:ext>
            </a:extLst>
          </p:cNvPr>
          <p:cNvSpPr txBox="1"/>
          <p:nvPr/>
        </p:nvSpPr>
        <p:spPr>
          <a:xfrm>
            <a:off x="3048000" y="1734238"/>
            <a:ext cx="6096000" cy="307777"/>
          </a:xfrm>
          <a:prstGeom prst="rect">
            <a:avLst/>
          </a:prstGeom>
          <a:noFill/>
        </p:spPr>
        <p:txBody>
          <a:bodyPr wrap="square">
            <a:spAutoFit/>
          </a:bodyPr>
          <a:lstStyle/>
          <a:p>
            <a:pPr algn="ctr"/>
            <a:r>
              <a:rPr lang="en-GB" sz="1400" b="1" dirty="0">
                <a:hlinkClick r:id="rId7"/>
              </a:rPr>
              <a:t>https://code.visualstudio.com/download</a:t>
            </a:r>
            <a:r>
              <a:rPr lang="en-GB" sz="1400" b="1" dirty="0"/>
              <a:t> </a:t>
            </a:r>
          </a:p>
        </p:txBody>
      </p:sp>
      <p:pic>
        <p:nvPicPr>
          <p:cNvPr id="8" name="Picture 7">
            <a:extLst>
              <a:ext uri="{FF2B5EF4-FFF2-40B4-BE49-F238E27FC236}">
                <a16:creationId xmlns:a16="http://schemas.microsoft.com/office/drawing/2014/main" id="{25921CA9-576B-A2F9-F4A4-89025060D5D2}"/>
              </a:ext>
            </a:extLst>
          </p:cNvPr>
          <p:cNvPicPr>
            <a:picLocks noChangeAspect="1"/>
          </p:cNvPicPr>
          <p:nvPr/>
        </p:nvPicPr>
        <p:blipFill>
          <a:blip r:embed="rId8"/>
          <a:srcRect b="10000"/>
          <a:stretch/>
        </p:blipFill>
        <p:spPr>
          <a:xfrm>
            <a:off x="2586589" y="2278701"/>
            <a:ext cx="7018822" cy="3948085"/>
          </a:xfrm>
          <a:prstGeom prst="rect">
            <a:avLst/>
          </a:prstGeom>
        </p:spPr>
      </p:pic>
      <p:pic>
        <p:nvPicPr>
          <p:cNvPr id="5" name="Audio 4">
            <a:extLst>
              <a:ext uri="{FF2B5EF4-FFF2-40B4-BE49-F238E27FC236}">
                <a16:creationId xmlns:a16="http://schemas.microsoft.com/office/drawing/2014/main" id="{5365750D-4338-378E-94A1-13FBBCCF5B3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00911805"/>
      </p:ext>
    </p:extLst>
  </p:cSld>
  <p:clrMapOvr>
    <a:masterClrMapping/>
  </p:clrMapOvr>
  <mc:AlternateContent xmlns:mc="http://schemas.openxmlformats.org/markup-compatibility/2006">
    <mc:Choice xmlns:p14="http://schemas.microsoft.com/office/powerpoint/2010/main" Requires="p14">
      <p:transition spd="slow" p14:dur="2000" advTm="16608"/>
    </mc:Choice>
    <mc:Fallback>
      <p:transition spd="slow" advTm="16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E3B577F-051A-9CCF-F8F7-DFE8C1585BA0}"/>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B459F948-6318-E1C8-7951-F13E666DC03C}"/>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47914F1E-A6C4-92F0-11BD-DE86E2288CE3}"/>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224B43B3-5E4E-5A6C-02A1-539D8A22747F}"/>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6ABBEF1-C7AD-CC72-7C56-4EE06A1A8AE8}"/>
              </a:ext>
            </a:extLst>
          </p:cNvPr>
          <p:cNvSpPr txBox="1">
            <a:spLocks/>
          </p:cNvSpPr>
          <p:nvPr/>
        </p:nvSpPr>
        <p:spPr>
          <a:xfrm>
            <a:off x="2522070" y="314661"/>
            <a:ext cx="714785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VS Code - Extensions</a:t>
            </a:r>
          </a:p>
        </p:txBody>
      </p:sp>
      <p:pic>
        <p:nvPicPr>
          <p:cNvPr id="5" name="Picture 4">
            <a:extLst>
              <a:ext uri="{FF2B5EF4-FFF2-40B4-BE49-F238E27FC236}">
                <a16:creationId xmlns:a16="http://schemas.microsoft.com/office/drawing/2014/main" id="{0E52FFCF-BE62-E2C8-33B1-AB2C208D89FA}"/>
              </a:ext>
            </a:extLst>
          </p:cNvPr>
          <p:cNvPicPr>
            <a:picLocks noChangeAspect="1"/>
          </p:cNvPicPr>
          <p:nvPr/>
        </p:nvPicPr>
        <p:blipFill>
          <a:blip r:embed="rId6"/>
          <a:stretch>
            <a:fillRect/>
          </a:stretch>
        </p:blipFill>
        <p:spPr>
          <a:xfrm>
            <a:off x="1" y="0"/>
            <a:ext cx="2200228" cy="723223"/>
          </a:xfrm>
          <a:prstGeom prst="rect">
            <a:avLst/>
          </a:prstGeom>
        </p:spPr>
      </p:pic>
      <p:sp>
        <p:nvSpPr>
          <p:cNvPr id="6" name="TextBox 5">
            <a:extLst>
              <a:ext uri="{FF2B5EF4-FFF2-40B4-BE49-F238E27FC236}">
                <a16:creationId xmlns:a16="http://schemas.microsoft.com/office/drawing/2014/main" id="{65E53156-6181-0861-BC20-A6ACE7E8BB5F}"/>
              </a:ext>
            </a:extLst>
          </p:cNvPr>
          <p:cNvSpPr txBox="1"/>
          <p:nvPr/>
        </p:nvSpPr>
        <p:spPr>
          <a:xfrm>
            <a:off x="306846" y="2059216"/>
            <a:ext cx="4337153" cy="3693319"/>
          </a:xfrm>
          <a:prstGeom prst="rect">
            <a:avLst/>
          </a:prstGeom>
          <a:noFill/>
          <a:ln>
            <a:solidFill>
              <a:schemeClr val="tx1"/>
            </a:solidFill>
          </a:ln>
        </p:spPr>
        <p:txBody>
          <a:bodyPr wrap="square" rtlCol="0">
            <a:spAutoFit/>
          </a:bodyPr>
          <a:lstStyle/>
          <a:p>
            <a:r>
              <a:rPr lang="en-US" dirty="0"/>
              <a:t>Extensions are needed in VS Code to enable Python and </a:t>
            </a:r>
            <a:r>
              <a:rPr lang="en-US" dirty="0" err="1"/>
              <a:t>Jupyter</a:t>
            </a:r>
            <a:r>
              <a:rPr lang="en-US" dirty="0"/>
              <a:t> Notebooks usage.</a:t>
            </a:r>
          </a:p>
          <a:p>
            <a:r>
              <a:rPr lang="en-US" dirty="0"/>
              <a:t>The following extensions will need to be installed via the marketplace on VS Code. </a:t>
            </a:r>
          </a:p>
          <a:p>
            <a:endParaRPr lang="en-US" dirty="0"/>
          </a:p>
          <a:p>
            <a:pPr marL="342900" indent="-342900">
              <a:buAutoNum type="arabicPeriod"/>
            </a:pPr>
            <a:r>
              <a:rPr lang="en-US" dirty="0"/>
              <a:t>Python</a:t>
            </a:r>
          </a:p>
          <a:p>
            <a:pPr marL="342900" indent="-342900">
              <a:buAutoNum type="arabicPeriod"/>
            </a:pPr>
            <a:r>
              <a:rPr lang="en-US" dirty="0" err="1"/>
              <a:t>Jupyter</a:t>
            </a:r>
            <a:endParaRPr lang="en-US" dirty="0"/>
          </a:p>
          <a:p>
            <a:pPr marL="342900" indent="-342900">
              <a:buAutoNum type="arabicPeriod"/>
            </a:pPr>
            <a:endParaRPr lang="en-US" dirty="0"/>
          </a:p>
          <a:p>
            <a:r>
              <a:rPr lang="en-US" dirty="0"/>
              <a:t>Through installation of these two extensions, additional extensions will be installed (</a:t>
            </a:r>
            <a:r>
              <a:rPr lang="en-US" dirty="0" err="1"/>
              <a:t>eg.</a:t>
            </a:r>
            <a:r>
              <a:rPr lang="en-US" dirty="0"/>
              <a:t> </a:t>
            </a:r>
            <a:r>
              <a:rPr lang="en-US" dirty="0" err="1"/>
              <a:t>Jupyter</a:t>
            </a:r>
            <a:r>
              <a:rPr lang="en-US" dirty="0"/>
              <a:t> Notebook Renderers, </a:t>
            </a:r>
            <a:r>
              <a:rPr lang="en-US" dirty="0" err="1"/>
              <a:t>Jupyter</a:t>
            </a:r>
            <a:r>
              <a:rPr lang="en-US" dirty="0"/>
              <a:t> Cell Tags and </a:t>
            </a:r>
            <a:r>
              <a:rPr lang="en-US" dirty="0" err="1"/>
              <a:t>Jupyter</a:t>
            </a:r>
            <a:r>
              <a:rPr lang="en-US" dirty="0"/>
              <a:t> Keymap)</a:t>
            </a:r>
          </a:p>
        </p:txBody>
      </p:sp>
      <p:pic>
        <p:nvPicPr>
          <p:cNvPr id="7" name="Picture 6">
            <a:extLst>
              <a:ext uri="{FF2B5EF4-FFF2-40B4-BE49-F238E27FC236}">
                <a16:creationId xmlns:a16="http://schemas.microsoft.com/office/drawing/2014/main" id="{C83C959F-1A27-9FDE-0CE6-44082A64D3BA}"/>
              </a:ext>
            </a:extLst>
          </p:cNvPr>
          <p:cNvPicPr>
            <a:picLocks noChangeAspect="1"/>
          </p:cNvPicPr>
          <p:nvPr/>
        </p:nvPicPr>
        <p:blipFill>
          <a:blip r:embed="rId7"/>
          <a:stretch>
            <a:fillRect/>
          </a:stretch>
        </p:blipFill>
        <p:spPr>
          <a:xfrm>
            <a:off x="5539981" y="2059216"/>
            <a:ext cx="2520164" cy="1663104"/>
          </a:xfrm>
          <a:prstGeom prst="rect">
            <a:avLst/>
          </a:prstGeom>
        </p:spPr>
      </p:pic>
      <p:pic>
        <p:nvPicPr>
          <p:cNvPr id="9" name="Picture 8">
            <a:extLst>
              <a:ext uri="{FF2B5EF4-FFF2-40B4-BE49-F238E27FC236}">
                <a16:creationId xmlns:a16="http://schemas.microsoft.com/office/drawing/2014/main" id="{665F6944-4B17-3DF7-066B-D2A0B1C3F75A}"/>
              </a:ext>
            </a:extLst>
          </p:cNvPr>
          <p:cNvPicPr>
            <a:picLocks noChangeAspect="1"/>
          </p:cNvPicPr>
          <p:nvPr/>
        </p:nvPicPr>
        <p:blipFill>
          <a:blip r:embed="rId8"/>
          <a:stretch>
            <a:fillRect/>
          </a:stretch>
        </p:blipFill>
        <p:spPr>
          <a:xfrm>
            <a:off x="5589077" y="4404272"/>
            <a:ext cx="2520164" cy="452992"/>
          </a:xfrm>
          <a:prstGeom prst="rect">
            <a:avLst/>
          </a:prstGeom>
        </p:spPr>
      </p:pic>
      <p:pic>
        <p:nvPicPr>
          <p:cNvPr id="10" name="Picture 9">
            <a:extLst>
              <a:ext uri="{FF2B5EF4-FFF2-40B4-BE49-F238E27FC236}">
                <a16:creationId xmlns:a16="http://schemas.microsoft.com/office/drawing/2014/main" id="{DB63501C-96B0-2F2D-F77C-68998FD32A72}"/>
              </a:ext>
            </a:extLst>
          </p:cNvPr>
          <p:cNvPicPr>
            <a:picLocks noChangeAspect="1"/>
          </p:cNvPicPr>
          <p:nvPr/>
        </p:nvPicPr>
        <p:blipFill>
          <a:blip r:embed="rId9"/>
          <a:stretch>
            <a:fillRect/>
          </a:stretch>
        </p:blipFill>
        <p:spPr>
          <a:xfrm>
            <a:off x="8315360" y="2661298"/>
            <a:ext cx="3408116" cy="1059912"/>
          </a:xfrm>
          <a:prstGeom prst="rect">
            <a:avLst/>
          </a:prstGeom>
        </p:spPr>
      </p:pic>
      <p:pic>
        <p:nvPicPr>
          <p:cNvPr id="11" name="Picture 10">
            <a:extLst>
              <a:ext uri="{FF2B5EF4-FFF2-40B4-BE49-F238E27FC236}">
                <a16:creationId xmlns:a16="http://schemas.microsoft.com/office/drawing/2014/main" id="{D93F77A1-003C-5ED6-CEC9-0A68F55B6026}"/>
              </a:ext>
            </a:extLst>
          </p:cNvPr>
          <p:cNvPicPr>
            <a:picLocks noChangeAspect="1"/>
          </p:cNvPicPr>
          <p:nvPr/>
        </p:nvPicPr>
        <p:blipFill>
          <a:blip r:embed="rId10"/>
          <a:srcRect l="2706" t="4124" r="2497" b="2942"/>
          <a:stretch/>
        </p:blipFill>
        <p:spPr>
          <a:xfrm>
            <a:off x="8315360" y="4349952"/>
            <a:ext cx="3374980" cy="1059911"/>
          </a:xfrm>
          <a:prstGeom prst="rect">
            <a:avLst/>
          </a:prstGeom>
        </p:spPr>
      </p:pic>
      <p:cxnSp>
        <p:nvCxnSpPr>
          <p:cNvPr id="12" name="Straight Arrow Connector 11">
            <a:extLst>
              <a:ext uri="{FF2B5EF4-FFF2-40B4-BE49-F238E27FC236}">
                <a16:creationId xmlns:a16="http://schemas.microsoft.com/office/drawing/2014/main" id="{9C802FA0-30E2-8F8D-4575-C3CCA60BD50F}"/>
              </a:ext>
            </a:extLst>
          </p:cNvPr>
          <p:cNvCxnSpPr>
            <a:cxnSpLocks/>
          </p:cNvCxnSpPr>
          <p:nvPr/>
        </p:nvCxnSpPr>
        <p:spPr>
          <a:xfrm flipV="1">
            <a:off x="5393284" y="3507128"/>
            <a:ext cx="188593" cy="28843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034B55E-D134-1BA0-ACEE-C1A1F245EE02}"/>
              </a:ext>
            </a:extLst>
          </p:cNvPr>
          <p:cNvSpPr txBox="1"/>
          <p:nvPr/>
        </p:nvSpPr>
        <p:spPr>
          <a:xfrm>
            <a:off x="4804139" y="3721210"/>
            <a:ext cx="1073961" cy="323165"/>
          </a:xfrm>
          <a:prstGeom prst="rect">
            <a:avLst/>
          </a:prstGeom>
          <a:noFill/>
        </p:spPr>
        <p:txBody>
          <a:bodyPr wrap="square" rtlCol="0">
            <a:spAutoFit/>
          </a:bodyPr>
          <a:lstStyle/>
          <a:p>
            <a:r>
              <a:rPr lang="en-US" sz="1500" dirty="0"/>
              <a:t>extensions</a:t>
            </a:r>
          </a:p>
        </p:txBody>
      </p:sp>
      <p:cxnSp>
        <p:nvCxnSpPr>
          <p:cNvPr id="14" name="Straight Arrow Connector 13">
            <a:extLst>
              <a:ext uri="{FF2B5EF4-FFF2-40B4-BE49-F238E27FC236}">
                <a16:creationId xmlns:a16="http://schemas.microsoft.com/office/drawing/2014/main" id="{A46D4824-A6A4-DA0F-A3D5-DFC2F4D83B20}"/>
              </a:ext>
            </a:extLst>
          </p:cNvPr>
          <p:cNvCxnSpPr>
            <a:cxnSpLocks/>
          </p:cNvCxnSpPr>
          <p:nvPr/>
        </p:nvCxnSpPr>
        <p:spPr>
          <a:xfrm flipV="1">
            <a:off x="5696707" y="4801090"/>
            <a:ext cx="188593" cy="28843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078CF3E-EC70-7F39-D2B4-04054823CD67}"/>
              </a:ext>
            </a:extLst>
          </p:cNvPr>
          <p:cNvSpPr txBox="1"/>
          <p:nvPr/>
        </p:nvSpPr>
        <p:spPr>
          <a:xfrm>
            <a:off x="4840971" y="5026635"/>
            <a:ext cx="2008188" cy="553998"/>
          </a:xfrm>
          <a:prstGeom prst="rect">
            <a:avLst/>
          </a:prstGeom>
          <a:noFill/>
        </p:spPr>
        <p:txBody>
          <a:bodyPr wrap="square" rtlCol="0">
            <a:spAutoFit/>
          </a:bodyPr>
          <a:lstStyle/>
          <a:p>
            <a:r>
              <a:rPr lang="en-US" sz="1500" dirty="0"/>
              <a:t>Search here for Python and </a:t>
            </a:r>
            <a:r>
              <a:rPr lang="en-US" sz="1500" dirty="0" err="1"/>
              <a:t>Jupyter</a:t>
            </a:r>
            <a:endParaRPr lang="en-US" sz="1500" dirty="0"/>
          </a:p>
        </p:txBody>
      </p:sp>
      <p:cxnSp>
        <p:nvCxnSpPr>
          <p:cNvPr id="16" name="Straight Arrow Connector 15">
            <a:extLst>
              <a:ext uri="{FF2B5EF4-FFF2-40B4-BE49-F238E27FC236}">
                <a16:creationId xmlns:a16="http://schemas.microsoft.com/office/drawing/2014/main" id="{6D1A831B-775D-B1C2-9FAD-7712D7088203}"/>
              </a:ext>
            </a:extLst>
          </p:cNvPr>
          <p:cNvCxnSpPr>
            <a:cxnSpLocks/>
          </p:cNvCxnSpPr>
          <p:nvPr/>
        </p:nvCxnSpPr>
        <p:spPr>
          <a:xfrm flipV="1">
            <a:off x="9368969" y="3533713"/>
            <a:ext cx="454575" cy="55051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2D1DAB5-8C32-8968-6AE4-D8AA4DF31E28}"/>
              </a:ext>
            </a:extLst>
          </p:cNvPr>
          <p:cNvSpPr txBox="1"/>
          <p:nvPr/>
        </p:nvSpPr>
        <p:spPr>
          <a:xfrm>
            <a:off x="8161412" y="3922643"/>
            <a:ext cx="1372270" cy="323165"/>
          </a:xfrm>
          <a:prstGeom prst="rect">
            <a:avLst/>
          </a:prstGeom>
          <a:noFill/>
        </p:spPr>
        <p:txBody>
          <a:bodyPr wrap="square" rtlCol="0">
            <a:spAutoFit/>
          </a:bodyPr>
          <a:lstStyle/>
          <a:p>
            <a:r>
              <a:rPr lang="en-US" sz="1500" dirty="0"/>
              <a:t>Select install</a:t>
            </a:r>
          </a:p>
        </p:txBody>
      </p:sp>
      <p:pic>
        <p:nvPicPr>
          <p:cNvPr id="19" name="Picture 18">
            <a:extLst>
              <a:ext uri="{FF2B5EF4-FFF2-40B4-BE49-F238E27FC236}">
                <a16:creationId xmlns:a16="http://schemas.microsoft.com/office/drawing/2014/main" id="{4B2B527B-7AB4-A866-4923-C24E5EFB6878}"/>
              </a:ext>
            </a:extLst>
          </p:cNvPr>
          <p:cNvPicPr>
            <a:picLocks noChangeAspect="1"/>
          </p:cNvPicPr>
          <p:nvPr/>
        </p:nvPicPr>
        <p:blipFill>
          <a:blip r:embed="rId11"/>
          <a:stretch>
            <a:fillRect/>
          </a:stretch>
        </p:blipFill>
        <p:spPr>
          <a:xfrm>
            <a:off x="9474448" y="5089525"/>
            <a:ext cx="2215892" cy="277650"/>
          </a:xfrm>
          <a:prstGeom prst="rect">
            <a:avLst/>
          </a:prstGeom>
        </p:spPr>
      </p:pic>
      <p:cxnSp>
        <p:nvCxnSpPr>
          <p:cNvPr id="18" name="Straight Arrow Connector 17">
            <a:extLst>
              <a:ext uri="{FF2B5EF4-FFF2-40B4-BE49-F238E27FC236}">
                <a16:creationId xmlns:a16="http://schemas.microsoft.com/office/drawing/2014/main" id="{B8FFC99B-4697-A425-CE6C-47ED89DDED6B}"/>
              </a:ext>
            </a:extLst>
          </p:cNvPr>
          <p:cNvCxnSpPr>
            <a:cxnSpLocks/>
          </p:cNvCxnSpPr>
          <p:nvPr/>
        </p:nvCxnSpPr>
        <p:spPr>
          <a:xfrm>
            <a:off x="9368969" y="4084225"/>
            <a:ext cx="329747" cy="107691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789BBEE9-8ECC-9814-5A95-577C14BD88F4}"/>
              </a:ext>
            </a:extLst>
          </p:cNvPr>
          <p:cNvPicPr>
            <a:picLocks noChangeAspect="1"/>
          </p:cNvPicPr>
          <p:nvPr/>
        </p:nvPicPr>
        <p:blipFill>
          <a:blip r:embed="rId11"/>
          <a:stretch>
            <a:fillRect/>
          </a:stretch>
        </p:blipFill>
        <p:spPr>
          <a:xfrm>
            <a:off x="9634952" y="3299328"/>
            <a:ext cx="1675378" cy="234026"/>
          </a:xfrm>
          <a:prstGeom prst="rect">
            <a:avLst/>
          </a:prstGeom>
        </p:spPr>
      </p:pic>
      <p:pic>
        <p:nvPicPr>
          <p:cNvPr id="8" name="Audio 7">
            <a:extLst>
              <a:ext uri="{FF2B5EF4-FFF2-40B4-BE49-F238E27FC236}">
                <a16:creationId xmlns:a16="http://schemas.microsoft.com/office/drawing/2014/main" id="{89E14783-EBB6-2E0F-844D-607FA89AF3A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62436344"/>
      </p:ext>
    </p:extLst>
  </p:cSld>
  <p:clrMapOvr>
    <a:masterClrMapping/>
  </p:clrMapOvr>
  <mc:AlternateContent xmlns:mc="http://schemas.openxmlformats.org/markup-compatibility/2006">
    <mc:Choice xmlns:p14="http://schemas.microsoft.com/office/powerpoint/2010/main" Requires="p14">
      <p:transition spd="slow" p14:dur="2000" advTm="68490"/>
    </mc:Choice>
    <mc:Fallback>
      <p:transition spd="slow" advTm="68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282BD73-4410-0A81-D41D-F353B65484E4}"/>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7EE8706B-A390-6085-EC4B-D57CBA8BF5EC}"/>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0DD734B4-A346-83DC-7385-2E9084DEACD5}"/>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1E3A9C60-3742-5A87-F510-6526F29BB069}"/>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6" name="Picture 5">
            <a:extLst>
              <a:ext uri="{FF2B5EF4-FFF2-40B4-BE49-F238E27FC236}">
                <a16:creationId xmlns:a16="http://schemas.microsoft.com/office/drawing/2014/main" id="{8F155BBB-FE40-0694-DB50-8CFBCB30737D}"/>
              </a:ext>
            </a:extLst>
          </p:cNvPr>
          <p:cNvPicPr>
            <a:picLocks noChangeAspect="1"/>
          </p:cNvPicPr>
          <p:nvPr/>
        </p:nvPicPr>
        <p:blipFill>
          <a:blip r:embed="rId6"/>
          <a:stretch>
            <a:fillRect/>
          </a:stretch>
        </p:blipFill>
        <p:spPr>
          <a:xfrm>
            <a:off x="1" y="0"/>
            <a:ext cx="2200228" cy="723223"/>
          </a:xfrm>
          <a:prstGeom prst="rect">
            <a:avLst/>
          </a:prstGeom>
        </p:spPr>
      </p:pic>
      <p:sp>
        <p:nvSpPr>
          <p:cNvPr id="3" name="Title 1">
            <a:extLst>
              <a:ext uri="{FF2B5EF4-FFF2-40B4-BE49-F238E27FC236}">
                <a16:creationId xmlns:a16="http://schemas.microsoft.com/office/drawing/2014/main" id="{8732691E-027E-E3F1-4FFC-C228716ACA4A}"/>
              </a:ext>
            </a:extLst>
          </p:cNvPr>
          <p:cNvSpPr txBox="1">
            <a:spLocks/>
          </p:cNvSpPr>
          <p:nvPr/>
        </p:nvSpPr>
        <p:spPr>
          <a:xfrm>
            <a:off x="1022400" y="314661"/>
            <a:ext cx="1079280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Starting a new </a:t>
            </a:r>
            <a:r>
              <a:rPr kumimoji="0" lang="en-GB" sz="6000" b="1" i="0" u="none" strike="noStrike" kern="1200" cap="none" spc="0" normalizeH="0" baseline="0" noProof="0" dirty="0" err="1">
                <a:ln>
                  <a:noFill/>
                </a:ln>
                <a:solidFill>
                  <a:prstClr val="white"/>
                </a:solidFill>
                <a:effectLst/>
                <a:uLnTx/>
                <a:uFillTx/>
                <a:latin typeface="Aptos Display" panose="02110004020202020204"/>
                <a:ea typeface="+mj-ea"/>
                <a:cs typeface="+mj-cs"/>
              </a:rPr>
              <a:t>Jupyter</a:t>
            </a: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 notebook</a:t>
            </a:r>
          </a:p>
        </p:txBody>
      </p:sp>
      <p:sp>
        <p:nvSpPr>
          <p:cNvPr id="7" name="TextBox 6">
            <a:extLst>
              <a:ext uri="{FF2B5EF4-FFF2-40B4-BE49-F238E27FC236}">
                <a16:creationId xmlns:a16="http://schemas.microsoft.com/office/drawing/2014/main" id="{43254D6E-6CA6-A04E-AA36-94BC9E68E373}"/>
              </a:ext>
            </a:extLst>
          </p:cNvPr>
          <p:cNvSpPr txBox="1"/>
          <p:nvPr/>
        </p:nvSpPr>
        <p:spPr>
          <a:xfrm>
            <a:off x="776615" y="2513346"/>
            <a:ext cx="4108535" cy="2862322"/>
          </a:xfrm>
          <a:prstGeom prst="rect">
            <a:avLst/>
          </a:prstGeom>
          <a:noFill/>
          <a:ln>
            <a:solidFill>
              <a:schemeClr val="tx1"/>
            </a:solidFill>
          </a:ln>
        </p:spPr>
        <p:txBody>
          <a:bodyPr wrap="square" rtlCol="0">
            <a:spAutoFit/>
          </a:bodyPr>
          <a:lstStyle/>
          <a:p>
            <a:pPr marL="342900" indent="-342900">
              <a:buAutoNum type="arabicPeriod"/>
            </a:pPr>
            <a:r>
              <a:rPr lang="en-US" dirty="0"/>
              <a:t>Open VS Code</a:t>
            </a:r>
          </a:p>
          <a:p>
            <a:pPr marL="342900" indent="-342900">
              <a:buAutoNum type="arabicPeriod"/>
            </a:pPr>
            <a:r>
              <a:rPr lang="en-US" dirty="0"/>
              <a:t>Select new file</a:t>
            </a:r>
          </a:p>
          <a:p>
            <a:pPr marL="342900" indent="-342900">
              <a:buAutoNum type="arabicPeriod"/>
            </a:pPr>
            <a:r>
              <a:rPr lang="en-US" dirty="0"/>
              <a:t>Select </a:t>
            </a:r>
            <a:r>
              <a:rPr lang="en-US" dirty="0" err="1"/>
              <a:t>Jupyter</a:t>
            </a:r>
            <a:r>
              <a:rPr lang="en-US" dirty="0"/>
              <a:t> Notebook from the drop-down menu</a:t>
            </a:r>
          </a:p>
          <a:p>
            <a:pPr marL="342900" indent="-342900">
              <a:buAutoNum type="arabicPeriod"/>
            </a:pPr>
            <a:r>
              <a:rPr lang="en-US" dirty="0"/>
              <a:t>File -&gt; Save As… -&gt; choose folder and rename file {</a:t>
            </a:r>
            <a:r>
              <a:rPr lang="en-US" dirty="0" err="1"/>
              <a:t>new_name</a:t>
            </a:r>
            <a:r>
              <a:rPr lang="en-US" dirty="0"/>
              <a:t>}.</a:t>
            </a:r>
            <a:r>
              <a:rPr lang="en-US" dirty="0" err="1"/>
              <a:t>ipynb</a:t>
            </a:r>
            <a:endParaRPr lang="en-US" dirty="0"/>
          </a:p>
          <a:p>
            <a:pPr marL="342900" indent="-342900">
              <a:buAutoNum type="arabicPeriod"/>
            </a:pPr>
            <a:r>
              <a:rPr lang="en-US" dirty="0"/>
              <a:t>Click ‘Select Kernel’</a:t>
            </a:r>
          </a:p>
          <a:p>
            <a:pPr marL="342900" indent="-342900">
              <a:buAutoNum type="arabicPeriod"/>
            </a:pPr>
            <a:r>
              <a:rPr lang="en-US" dirty="0"/>
              <a:t>Select ‘Python Environment’ from drop-down menu</a:t>
            </a:r>
          </a:p>
          <a:p>
            <a:pPr marL="342900" indent="-342900">
              <a:buAutoNum type="arabicPeriod"/>
            </a:pPr>
            <a:r>
              <a:rPr lang="en-US" dirty="0"/>
              <a:t>Select </a:t>
            </a:r>
            <a:r>
              <a:rPr lang="en-US" dirty="0" err="1"/>
              <a:t>conda</a:t>
            </a:r>
            <a:r>
              <a:rPr lang="en-US" dirty="0"/>
              <a:t> environment of choice</a:t>
            </a:r>
          </a:p>
        </p:txBody>
      </p:sp>
      <p:pic>
        <p:nvPicPr>
          <p:cNvPr id="8" name="Picture 7">
            <a:extLst>
              <a:ext uri="{FF2B5EF4-FFF2-40B4-BE49-F238E27FC236}">
                <a16:creationId xmlns:a16="http://schemas.microsoft.com/office/drawing/2014/main" id="{83BCD012-9CB3-FB4E-16DE-32C7F847ACCF}"/>
              </a:ext>
            </a:extLst>
          </p:cNvPr>
          <p:cNvPicPr>
            <a:picLocks noChangeAspect="1"/>
          </p:cNvPicPr>
          <p:nvPr/>
        </p:nvPicPr>
        <p:blipFill>
          <a:blip r:embed="rId7"/>
          <a:stretch>
            <a:fillRect/>
          </a:stretch>
        </p:blipFill>
        <p:spPr>
          <a:xfrm>
            <a:off x="5680620" y="2165854"/>
            <a:ext cx="1753712" cy="1546752"/>
          </a:xfrm>
          <a:prstGeom prst="rect">
            <a:avLst/>
          </a:prstGeom>
        </p:spPr>
      </p:pic>
      <p:pic>
        <p:nvPicPr>
          <p:cNvPr id="9" name="Picture 8">
            <a:extLst>
              <a:ext uri="{FF2B5EF4-FFF2-40B4-BE49-F238E27FC236}">
                <a16:creationId xmlns:a16="http://schemas.microsoft.com/office/drawing/2014/main" id="{E564C06F-9198-0DA0-8141-A2127950C087}"/>
              </a:ext>
            </a:extLst>
          </p:cNvPr>
          <p:cNvPicPr>
            <a:picLocks noChangeAspect="1"/>
          </p:cNvPicPr>
          <p:nvPr/>
        </p:nvPicPr>
        <p:blipFill>
          <a:blip r:embed="rId8"/>
          <a:stretch>
            <a:fillRect/>
          </a:stretch>
        </p:blipFill>
        <p:spPr>
          <a:xfrm>
            <a:off x="8634084" y="2164590"/>
            <a:ext cx="3019295" cy="697511"/>
          </a:xfrm>
          <a:prstGeom prst="rect">
            <a:avLst/>
          </a:prstGeom>
        </p:spPr>
      </p:pic>
      <p:pic>
        <p:nvPicPr>
          <p:cNvPr id="10" name="Picture 9">
            <a:extLst>
              <a:ext uri="{FF2B5EF4-FFF2-40B4-BE49-F238E27FC236}">
                <a16:creationId xmlns:a16="http://schemas.microsoft.com/office/drawing/2014/main" id="{3FFFDF0B-40E9-A1C5-BD38-64FFD740282F}"/>
              </a:ext>
            </a:extLst>
          </p:cNvPr>
          <p:cNvPicPr>
            <a:picLocks noChangeAspect="1"/>
          </p:cNvPicPr>
          <p:nvPr/>
        </p:nvPicPr>
        <p:blipFill>
          <a:blip r:embed="rId9"/>
          <a:srcRect b="31872"/>
          <a:stretch/>
        </p:blipFill>
        <p:spPr>
          <a:xfrm>
            <a:off x="5515627" y="5026914"/>
            <a:ext cx="6227324" cy="1062055"/>
          </a:xfrm>
          <a:prstGeom prst="rect">
            <a:avLst/>
          </a:prstGeom>
        </p:spPr>
      </p:pic>
      <p:cxnSp>
        <p:nvCxnSpPr>
          <p:cNvPr id="11" name="Straight Arrow Connector 10">
            <a:extLst>
              <a:ext uri="{FF2B5EF4-FFF2-40B4-BE49-F238E27FC236}">
                <a16:creationId xmlns:a16="http://schemas.microsoft.com/office/drawing/2014/main" id="{4611D95F-2EA3-329E-312A-EF8CD1A2038E}"/>
              </a:ext>
            </a:extLst>
          </p:cNvPr>
          <p:cNvCxnSpPr>
            <a:cxnSpLocks/>
            <a:stCxn id="12" idx="1"/>
          </p:cNvCxnSpPr>
          <p:nvPr/>
        </p:nvCxnSpPr>
        <p:spPr>
          <a:xfrm flipH="1">
            <a:off x="6277274" y="2493023"/>
            <a:ext cx="1402716" cy="5952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4317FAA-5F36-2A53-021D-4109ADC928B7}"/>
              </a:ext>
            </a:extLst>
          </p:cNvPr>
          <p:cNvSpPr txBox="1"/>
          <p:nvPr/>
        </p:nvSpPr>
        <p:spPr>
          <a:xfrm>
            <a:off x="7679990" y="2308357"/>
            <a:ext cx="1178667" cy="369332"/>
          </a:xfrm>
          <a:prstGeom prst="rect">
            <a:avLst/>
          </a:prstGeom>
          <a:noFill/>
        </p:spPr>
        <p:txBody>
          <a:bodyPr wrap="square" rtlCol="0">
            <a:spAutoFit/>
          </a:bodyPr>
          <a:lstStyle/>
          <a:p>
            <a:r>
              <a:rPr lang="en-US" dirty="0"/>
              <a:t>Step 2</a:t>
            </a:r>
          </a:p>
        </p:txBody>
      </p:sp>
      <p:sp>
        <p:nvSpPr>
          <p:cNvPr id="13" name="TextBox 12">
            <a:extLst>
              <a:ext uri="{FF2B5EF4-FFF2-40B4-BE49-F238E27FC236}">
                <a16:creationId xmlns:a16="http://schemas.microsoft.com/office/drawing/2014/main" id="{B4669C90-D440-D9E9-CB00-522C8F4CAA98}"/>
              </a:ext>
            </a:extLst>
          </p:cNvPr>
          <p:cNvSpPr txBox="1"/>
          <p:nvPr/>
        </p:nvSpPr>
        <p:spPr>
          <a:xfrm>
            <a:off x="9731301" y="3090681"/>
            <a:ext cx="1178667" cy="369332"/>
          </a:xfrm>
          <a:prstGeom prst="rect">
            <a:avLst/>
          </a:prstGeom>
          <a:noFill/>
        </p:spPr>
        <p:txBody>
          <a:bodyPr wrap="square" rtlCol="0">
            <a:spAutoFit/>
          </a:bodyPr>
          <a:lstStyle/>
          <a:p>
            <a:r>
              <a:rPr lang="en-US" dirty="0"/>
              <a:t>Step 3</a:t>
            </a:r>
          </a:p>
        </p:txBody>
      </p:sp>
      <p:cxnSp>
        <p:nvCxnSpPr>
          <p:cNvPr id="14" name="Straight Arrow Connector 13">
            <a:extLst>
              <a:ext uri="{FF2B5EF4-FFF2-40B4-BE49-F238E27FC236}">
                <a16:creationId xmlns:a16="http://schemas.microsoft.com/office/drawing/2014/main" id="{0B63767C-99B3-2F09-ADCE-897057E298AD}"/>
              </a:ext>
            </a:extLst>
          </p:cNvPr>
          <p:cNvCxnSpPr>
            <a:cxnSpLocks/>
          </p:cNvCxnSpPr>
          <p:nvPr/>
        </p:nvCxnSpPr>
        <p:spPr>
          <a:xfrm flipH="1" flipV="1">
            <a:off x="9288049" y="2782774"/>
            <a:ext cx="513567" cy="4446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5EE8521-9A6C-457E-81A7-3FA431B7D21D}"/>
              </a:ext>
            </a:extLst>
          </p:cNvPr>
          <p:cNvCxnSpPr>
            <a:cxnSpLocks/>
          </p:cNvCxnSpPr>
          <p:nvPr/>
        </p:nvCxnSpPr>
        <p:spPr>
          <a:xfrm flipH="1">
            <a:off x="5993351" y="4710094"/>
            <a:ext cx="136496" cy="3527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3FDAC63-F917-5CD4-D52C-E5AB0335BF45}"/>
              </a:ext>
            </a:extLst>
          </p:cNvPr>
          <p:cNvSpPr txBox="1"/>
          <p:nvPr/>
        </p:nvSpPr>
        <p:spPr>
          <a:xfrm>
            <a:off x="5895584" y="4417627"/>
            <a:ext cx="1178667" cy="369332"/>
          </a:xfrm>
          <a:prstGeom prst="rect">
            <a:avLst/>
          </a:prstGeom>
          <a:noFill/>
        </p:spPr>
        <p:txBody>
          <a:bodyPr wrap="square" rtlCol="0">
            <a:spAutoFit/>
          </a:bodyPr>
          <a:lstStyle/>
          <a:p>
            <a:r>
              <a:rPr lang="en-US" dirty="0"/>
              <a:t>Step 4</a:t>
            </a:r>
          </a:p>
        </p:txBody>
      </p:sp>
      <p:cxnSp>
        <p:nvCxnSpPr>
          <p:cNvPr id="17" name="Straight Arrow Connector 16">
            <a:extLst>
              <a:ext uri="{FF2B5EF4-FFF2-40B4-BE49-F238E27FC236}">
                <a16:creationId xmlns:a16="http://schemas.microsoft.com/office/drawing/2014/main" id="{20FCA4E4-7196-AFD0-6390-425C235342C6}"/>
              </a:ext>
            </a:extLst>
          </p:cNvPr>
          <p:cNvCxnSpPr>
            <a:cxnSpLocks/>
          </p:cNvCxnSpPr>
          <p:nvPr/>
        </p:nvCxnSpPr>
        <p:spPr>
          <a:xfrm>
            <a:off x="11109543" y="4869036"/>
            <a:ext cx="354750" cy="6076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4720254-E745-5A49-76DD-061B07248AAF}"/>
              </a:ext>
            </a:extLst>
          </p:cNvPr>
          <p:cNvSpPr txBox="1"/>
          <p:nvPr/>
        </p:nvSpPr>
        <p:spPr>
          <a:xfrm>
            <a:off x="10528840" y="4578643"/>
            <a:ext cx="1178667" cy="369332"/>
          </a:xfrm>
          <a:prstGeom prst="rect">
            <a:avLst/>
          </a:prstGeom>
          <a:noFill/>
        </p:spPr>
        <p:txBody>
          <a:bodyPr wrap="square" rtlCol="0">
            <a:spAutoFit/>
          </a:bodyPr>
          <a:lstStyle/>
          <a:p>
            <a:r>
              <a:rPr lang="en-US" dirty="0"/>
              <a:t>Step 5</a:t>
            </a:r>
          </a:p>
        </p:txBody>
      </p:sp>
      <p:pic>
        <p:nvPicPr>
          <p:cNvPr id="5" name="Audio 4">
            <a:extLst>
              <a:ext uri="{FF2B5EF4-FFF2-40B4-BE49-F238E27FC236}">
                <a16:creationId xmlns:a16="http://schemas.microsoft.com/office/drawing/2014/main" id="{CAD1C6D0-30D3-4771-F541-F0DD47939EC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47402304"/>
      </p:ext>
    </p:extLst>
  </p:cSld>
  <p:clrMapOvr>
    <a:masterClrMapping/>
  </p:clrMapOvr>
  <mc:AlternateContent xmlns:mc="http://schemas.openxmlformats.org/markup-compatibility/2006">
    <mc:Choice xmlns:p14="http://schemas.microsoft.com/office/powerpoint/2010/main" Requires="p14">
      <p:transition spd="slow" p14:dur="2000" advTm="59765"/>
    </mc:Choice>
    <mc:Fallback>
      <p:transition spd="slow" advTm="59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0F7215FC-3971-5693-CB91-EEB6D5F2F816}"/>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759CF08B-946F-132E-3041-3493A0777ECD}"/>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65AFB38A-3A6F-0542-8D9C-D28F7DF382B2}"/>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AC976476-B08C-5E97-DFFC-0885BA53452B}"/>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6" name="Picture 5">
            <a:extLst>
              <a:ext uri="{FF2B5EF4-FFF2-40B4-BE49-F238E27FC236}">
                <a16:creationId xmlns:a16="http://schemas.microsoft.com/office/drawing/2014/main" id="{E569D5D4-F0C9-A9EA-BED9-A346681E5FD2}"/>
              </a:ext>
            </a:extLst>
          </p:cNvPr>
          <p:cNvPicPr>
            <a:picLocks noChangeAspect="1"/>
          </p:cNvPicPr>
          <p:nvPr/>
        </p:nvPicPr>
        <p:blipFill>
          <a:blip r:embed="rId6"/>
          <a:stretch>
            <a:fillRect/>
          </a:stretch>
        </p:blipFill>
        <p:spPr>
          <a:xfrm>
            <a:off x="1" y="0"/>
            <a:ext cx="2200228" cy="723223"/>
          </a:xfrm>
          <a:prstGeom prst="rect">
            <a:avLst/>
          </a:prstGeom>
        </p:spPr>
      </p:pic>
      <p:sp>
        <p:nvSpPr>
          <p:cNvPr id="3" name="Title 1">
            <a:extLst>
              <a:ext uri="{FF2B5EF4-FFF2-40B4-BE49-F238E27FC236}">
                <a16:creationId xmlns:a16="http://schemas.microsoft.com/office/drawing/2014/main" id="{A36D79E7-D6BC-11D2-C7FD-7F8C69782A21}"/>
              </a:ext>
            </a:extLst>
          </p:cNvPr>
          <p:cNvSpPr txBox="1">
            <a:spLocks/>
          </p:cNvSpPr>
          <p:nvPr/>
        </p:nvSpPr>
        <p:spPr>
          <a:xfrm>
            <a:off x="1022400" y="314661"/>
            <a:ext cx="1079280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Working with </a:t>
            </a:r>
            <a:r>
              <a:rPr kumimoji="0" lang="en-GB" sz="6000" b="1" i="0" u="none" strike="noStrike" kern="1200" cap="none" spc="0" normalizeH="0" baseline="0" noProof="0" dirty="0" err="1">
                <a:ln>
                  <a:noFill/>
                </a:ln>
                <a:solidFill>
                  <a:prstClr val="white"/>
                </a:solidFill>
                <a:effectLst/>
                <a:uLnTx/>
                <a:uFillTx/>
                <a:latin typeface="Aptos Display" panose="02110004020202020204"/>
                <a:ea typeface="+mj-ea"/>
                <a:cs typeface="+mj-cs"/>
              </a:rPr>
              <a:t>Jupyter</a:t>
            </a: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 Notebook</a:t>
            </a:r>
          </a:p>
        </p:txBody>
      </p:sp>
      <p:sp>
        <p:nvSpPr>
          <p:cNvPr id="4" name="TextBox 3">
            <a:extLst>
              <a:ext uri="{FF2B5EF4-FFF2-40B4-BE49-F238E27FC236}">
                <a16:creationId xmlns:a16="http://schemas.microsoft.com/office/drawing/2014/main" id="{54D20EF0-5DDE-D937-9A5A-864361C2478C}"/>
              </a:ext>
            </a:extLst>
          </p:cNvPr>
          <p:cNvSpPr txBox="1"/>
          <p:nvPr/>
        </p:nvSpPr>
        <p:spPr>
          <a:xfrm>
            <a:off x="8600556" y="2248399"/>
            <a:ext cx="1971472" cy="553998"/>
          </a:xfrm>
          <a:prstGeom prst="rect">
            <a:avLst/>
          </a:prstGeom>
          <a:noFill/>
        </p:spPr>
        <p:txBody>
          <a:bodyPr wrap="square" rtlCol="0">
            <a:spAutoFit/>
          </a:bodyPr>
          <a:lstStyle/>
          <a:p>
            <a:r>
              <a:rPr lang="en-US" sz="1500" dirty="0"/>
              <a:t>Current active environment</a:t>
            </a:r>
          </a:p>
        </p:txBody>
      </p:sp>
      <p:pic>
        <p:nvPicPr>
          <p:cNvPr id="5" name="Picture 4">
            <a:extLst>
              <a:ext uri="{FF2B5EF4-FFF2-40B4-BE49-F238E27FC236}">
                <a16:creationId xmlns:a16="http://schemas.microsoft.com/office/drawing/2014/main" id="{BDD41F23-3755-5D07-D240-EE55C881327F}"/>
              </a:ext>
            </a:extLst>
          </p:cNvPr>
          <p:cNvPicPr>
            <a:picLocks noChangeAspect="1"/>
          </p:cNvPicPr>
          <p:nvPr/>
        </p:nvPicPr>
        <p:blipFill>
          <a:blip r:embed="rId7"/>
          <a:stretch>
            <a:fillRect/>
          </a:stretch>
        </p:blipFill>
        <p:spPr>
          <a:xfrm>
            <a:off x="1958186" y="3149254"/>
            <a:ext cx="7772400" cy="2023393"/>
          </a:xfrm>
          <a:prstGeom prst="rect">
            <a:avLst/>
          </a:prstGeom>
        </p:spPr>
      </p:pic>
      <p:cxnSp>
        <p:nvCxnSpPr>
          <p:cNvPr id="19" name="Straight Arrow Connector 18">
            <a:extLst>
              <a:ext uri="{FF2B5EF4-FFF2-40B4-BE49-F238E27FC236}">
                <a16:creationId xmlns:a16="http://schemas.microsoft.com/office/drawing/2014/main" id="{F362733E-CBED-6342-5411-129BD7375182}"/>
              </a:ext>
            </a:extLst>
          </p:cNvPr>
          <p:cNvCxnSpPr>
            <a:cxnSpLocks/>
          </p:cNvCxnSpPr>
          <p:nvPr/>
        </p:nvCxnSpPr>
        <p:spPr>
          <a:xfrm flipH="1">
            <a:off x="8885901" y="2722466"/>
            <a:ext cx="214008" cy="4669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B1FCDBC5-1408-3521-6438-674EFA7E13BE}"/>
              </a:ext>
            </a:extLst>
          </p:cNvPr>
          <p:cNvSpPr/>
          <p:nvPr/>
        </p:nvSpPr>
        <p:spPr>
          <a:xfrm>
            <a:off x="9171246" y="4084339"/>
            <a:ext cx="559340" cy="2269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12EA113-2C72-3A5E-546C-C8E969FC9B62}"/>
              </a:ext>
            </a:extLst>
          </p:cNvPr>
          <p:cNvSpPr/>
          <p:nvPr/>
        </p:nvSpPr>
        <p:spPr>
          <a:xfrm>
            <a:off x="9099909" y="4794459"/>
            <a:ext cx="559340" cy="2269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6DE905B-AEFC-0AE6-13BC-9CCC5CF3A7F0}"/>
              </a:ext>
            </a:extLst>
          </p:cNvPr>
          <p:cNvSpPr/>
          <p:nvPr/>
        </p:nvSpPr>
        <p:spPr>
          <a:xfrm>
            <a:off x="5166693" y="4910369"/>
            <a:ext cx="559340" cy="2269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A4381B-4F3C-84C1-EB71-C4BDFADDC1F3}"/>
              </a:ext>
            </a:extLst>
          </p:cNvPr>
          <p:cNvSpPr/>
          <p:nvPr/>
        </p:nvSpPr>
        <p:spPr>
          <a:xfrm>
            <a:off x="5844385" y="4910369"/>
            <a:ext cx="700391" cy="2269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0DBD55EE-2B8E-9ED9-E0CA-08476F4B093E}"/>
              </a:ext>
            </a:extLst>
          </p:cNvPr>
          <p:cNvCxnSpPr>
            <a:cxnSpLocks/>
          </p:cNvCxnSpPr>
          <p:nvPr/>
        </p:nvCxnSpPr>
        <p:spPr>
          <a:xfrm flipH="1" flipV="1">
            <a:off x="9730586" y="4197828"/>
            <a:ext cx="374515" cy="2367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528A20F-267B-43BE-93C3-7E030C8F7953}"/>
              </a:ext>
            </a:extLst>
          </p:cNvPr>
          <p:cNvCxnSpPr>
            <a:cxnSpLocks/>
          </p:cNvCxnSpPr>
          <p:nvPr/>
        </p:nvCxnSpPr>
        <p:spPr>
          <a:xfrm flipH="1">
            <a:off x="9661680" y="4562019"/>
            <a:ext cx="443421" cy="3739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61869D4-2470-9449-2D9C-13307BE99468}"/>
              </a:ext>
            </a:extLst>
          </p:cNvPr>
          <p:cNvSpPr txBox="1"/>
          <p:nvPr/>
        </p:nvSpPr>
        <p:spPr>
          <a:xfrm>
            <a:off x="10102994" y="3778796"/>
            <a:ext cx="1718553" cy="1015663"/>
          </a:xfrm>
          <a:prstGeom prst="rect">
            <a:avLst/>
          </a:prstGeom>
          <a:noFill/>
        </p:spPr>
        <p:txBody>
          <a:bodyPr wrap="square" rtlCol="0">
            <a:spAutoFit/>
          </a:bodyPr>
          <a:lstStyle/>
          <a:p>
            <a:r>
              <a:rPr lang="en-US" sz="1500" dirty="0"/>
              <a:t>Indicates whether cell is code (Python) or text (markdown)</a:t>
            </a:r>
          </a:p>
        </p:txBody>
      </p:sp>
      <p:sp>
        <p:nvSpPr>
          <p:cNvPr id="29" name="TextBox 28">
            <a:extLst>
              <a:ext uri="{FF2B5EF4-FFF2-40B4-BE49-F238E27FC236}">
                <a16:creationId xmlns:a16="http://schemas.microsoft.com/office/drawing/2014/main" id="{6F705401-CF13-6580-6647-C0F41134A0F1}"/>
              </a:ext>
            </a:extLst>
          </p:cNvPr>
          <p:cNvSpPr txBox="1"/>
          <p:nvPr/>
        </p:nvSpPr>
        <p:spPr>
          <a:xfrm>
            <a:off x="4998876" y="5514289"/>
            <a:ext cx="1794781" cy="553998"/>
          </a:xfrm>
          <a:prstGeom prst="rect">
            <a:avLst/>
          </a:prstGeom>
          <a:noFill/>
        </p:spPr>
        <p:txBody>
          <a:bodyPr wrap="square" rtlCol="0">
            <a:spAutoFit/>
          </a:bodyPr>
          <a:lstStyle/>
          <a:p>
            <a:r>
              <a:rPr lang="en-US" sz="1500" dirty="0"/>
              <a:t>Add new cell (either code or markdown)</a:t>
            </a:r>
          </a:p>
        </p:txBody>
      </p:sp>
      <p:cxnSp>
        <p:nvCxnSpPr>
          <p:cNvPr id="30" name="Straight Arrow Connector 29">
            <a:extLst>
              <a:ext uri="{FF2B5EF4-FFF2-40B4-BE49-F238E27FC236}">
                <a16:creationId xmlns:a16="http://schemas.microsoft.com/office/drawing/2014/main" id="{C6D87A76-F945-1669-C8CD-F33C92D2F036}"/>
              </a:ext>
            </a:extLst>
          </p:cNvPr>
          <p:cNvCxnSpPr>
            <a:cxnSpLocks/>
          </p:cNvCxnSpPr>
          <p:nvPr/>
        </p:nvCxnSpPr>
        <p:spPr>
          <a:xfrm flipH="1" flipV="1">
            <a:off x="5526616" y="5172647"/>
            <a:ext cx="369651" cy="3838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41246837-22D3-C266-0A18-EF5EDDB383CE}"/>
              </a:ext>
            </a:extLst>
          </p:cNvPr>
          <p:cNvCxnSpPr>
            <a:cxnSpLocks/>
            <a:endCxn id="25" idx="4"/>
          </p:cNvCxnSpPr>
          <p:nvPr/>
        </p:nvCxnSpPr>
        <p:spPr>
          <a:xfrm flipV="1">
            <a:off x="5896267" y="5137347"/>
            <a:ext cx="298314" cy="4191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BC20349-48B7-7F2A-CAD9-70CF6C2E47E2}"/>
              </a:ext>
            </a:extLst>
          </p:cNvPr>
          <p:cNvCxnSpPr>
            <a:cxnSpLocks/>
          </p:cNvCxnSpPr>
          <p:nvPr/>
        </p:nvCxnSpPr>
        <p:spPr>
          <a:xfrm flipH="1">
            <a:off x="3752939" y="2811206"/>
            <a:ext cx="107004" cy="3937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7B7968F-FF7A-5B23-6494-BF69F97E5BB2}"/>
              </a:ext>
            </a:extLst>
          </p:cNvPr>
          <p:cNvSpPr txBox="1"/>
          <p:nvPr/>
        </p:nvSpPr>
        <p:spPr>
          <a:xfrm>
            <a:off x="2802872" y="2083506"/>
            <a:ext cx="2438399" cy="784830"/>
          </a:xfrm>
          <a:prstGeom prst="rect">
            <a:avLst/>
          </a:prstGeom>
          <a:noFill/>
        </p:spPr>
        <p:txBody>
          <a:bodyPr wrap="square" rtlCol="0">
            <a:spAutoFit/>
          </a:bodyPr>
          <a:lstStyle/>
          <a:p>
            <a:r>
              <a:rPr lang="en-US" sz="1500" dirty="0"/>
              <a:t>Run the entire notebook</a:t>
            </a:r>
          </a:p>
          <a:p>
            <a:r>
              <a:rPr lang="en-US" sz="1500" dirty="0"/>
              <a:t>(Run command for the one selected cell: shift enter)</a:t>
            </a:r>
          </a:p>
        </p:txBody>
      </p:sp>
      <p:pic>
        <p:nvPicPr>
          <p:cNvPr id="34" name="Picture 33">
            <a:extLst>
              <a:ext uri="{FF2B5EF4-FFF2-40B4-BE49-F238E27FC236}">
                <a16:creationId xmlns:a16="http://schemas.microsoft.com/office/drawing/2014/main" id="{B5622FB7-2D7D-D301-7A0F-4DED6792C4F7}"/>
              </a:ext>
            </a:extLst>
          </p:cNvPr>
          <p:cNvPicPr>
            <a:picLocks noChangeAspect="1"/>
          </p:cNvPicPr>
          <p:nvPr/>
        </p:nvPicPr>
        <p:blipFill>
          <a:blip r:embed="rId8"/>
          <a:stretch>
            <a:fillRect/>
          </a:stretch>
        </p:blipFill>
        <p:spPr>
          <a:xfrm>
            <a:off x="8490756" y="3400223"/>
            <a:ext cx="960607" cy="225246"/>
          </a:xfrm>
          <a:prstGeom prst="rect">
            <a:avLst/>
          </a:prstGeom>
        </p:spPr>
      </p:pic>
      <p:cxnSp>
        <p:nvCxnSpPr>
          <p:cNvPr id="35" name="Straight Arrow Connector 34">
            <a:extLst>
              <a:ext uri="{FF2B5EF4-FFF2-40B4-BE49-F238E27FC236}">
                <a16:creationId xmlns:a16="http://schemas.microsoft.com/office/drawing/2014/main" id="{214CEE94-FD49-3ED7-21DE-8545CEF96022}"/>
              </a:ext>
            </a:extLst>
          </p:cNvPr>
          <p:cNvCxnSpPr>
            <a:cxnSpLocks/>
          </p:cNvCxnSpPr>
          <p:nvPr/>
        </p:nvCxnSpPr>
        <p:spPr>
          <a:xfrm flipH="1">
            <a:off x="8812175" y="2926947"/>
            <a:ext cx="1691418" cy="5634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Audio 7">
            <a:extLst>
              <a:ext uri="{FF2B5EF4-FFF2-40B4-BE49-F238E27FC236}">
                <a16:creationId xmlns:a16="http://schemas.microsoft.com/office/drawing/2014/main" id="{B90437CE-8F03-A520-33AD-E2F2F76220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72634615"/>
      </p:ext>
    </p:extLst>
  </p:cSld>
  <p:clrMapOvr>
    <a:masterClrMapping/>
  </p:clrMapOvr>
  <mc:AlternateContent xmlns:mc="http://schemas.openxmlformats.org/markup-compatibility/2006">
    <mc:Choice xmlns:p14="http://schemas.microsoft.com/office/powerpoint/2010/main" Requires="p14">
      <p:transition spd="slow" p14:dur="2000" advTm="79370"/>
    </mc:Choice>
    <mc:Fallback>
      <p:transition spd="slow" advTm="79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304BD1-2C64-1E46-1095-EBF2B642D5F3}"/>
              </a:ext>
            </a:extLst>
          </p:cNvPr>
          <p:cNvGrpSpPr/>
          <p:nvPr/>
        </p:nvGrpSpPr>
        <p:grpSpPr>
          <a:xfrm>
            <a:off x="688996" y="1050175"/>
            <a:ext cx="4759200" cy="4759200"/>
            <a:chOff x="688995" y="1371350"/>
            <a:chExt cx="4759200" cy="4759200"/>
          </a:xfrm>
        </p:grpSpPr>
        <p:sp>
          <p:nvSpPr>
            <p:cNvPr id="8" name="Oval 7">
              <a:extLst>
                <a:ext uri="{FF2B5EF4-FFF2-40B4-BE49-F238E27FC236}">
                  <a16:creationId xmlns:a16="http://schemas.microsoft.com/office/drawing/2014/main" id="{61AB21C2-C324-DDFA-9521-72BE8E26AD9D}"/>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C931C00-D8A6-857E-0249-B2F07FF01EC5}"/>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1">
            <a:extLst>
              <a:ext uri="{FF2B5EF4-FFF2-40B4-BE49-F238E27FC236}">
                <a16:creationId xmlns:a16="http://schemas.microsoft.com/office/drawing/2014/main" id="{B7562FBD-F6E1-3A3C-4D53-B5887AC7FB9B}"/>
              </a:ext>
            </a:extLst>
          </p:cNvPr>
          <p:cNvSpPr txBox="1">
            <a:spLocks/>
          </p:cNvSpPr>
          <p:nvPr/>
        </p:nvSpPr>
        <p:spPr>
          <a:xfrm>
            <a:off x="1183376" y="2296360"/>
            <a:ext cx="3770440" cy="2265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FFFF"/>
                </a:solidFill>
              </a:rPr>
              <a:t>Challenge Yourself</a:t>
            </a:r>
          </a:p>
        </p:txBody>
      </p:sp>
      <p:sp>
        <p:nvSpPr>
          <p:cNvPr id="5" name="TextBox 4">
            <a:extLst>
              <a:ext uri="{FF2B5EF4-FFF2-40B4-BE49-F238E27FC236}">
                <a16:creationId xmlns:a16="http://schemas.microsoft.com/office/drawing/2014/main" id="{4C3547DF-EA85-3843-7B1F-0A3D3DC79265}"/>
              </a:ext>
            </a:extLst>
          </p:cNvPr>
          <p:cNvSpPr txBox="1"/>
          <p:nvPr/>
        </p:nvSpPr>
        <p:spPr>
          <a:xfrm>
            <a:off x="6619200" y="1801616"/>
            <a:ext cx="4883804" cy="3254762"/>
          </a:xfrm>
          <a:prstGeom prst="rect">
            <a:avLst/>
          </a:prstGeom>
        </p:spPr>
        <p:txBody>
          <a:bodyPr vert="horz" lIns="91440" tIns="45720" rIns="91440" bIns="45720" rtlCol="0">
            <a:noAutofit/>
          </a:bodyPr>
          <a:lstStyle/>
          <a:p>
            <a:pPr lvl="0" algn="just"/>
            <a:r>
              <a:rPr lang="en-GB" sz="2000" b="1" dirty="0">
                <a:solidFill>
                  <a:prstClr val="black"/>
                </a:solidFill>
                <a:latin typeface="Aptos Display" panose="020B0004020202020204" pitchFamily="34" charset="0"/>
              </a:rPr>
              <a:t>Open a new </a:t>
            </a:r>
            <a:r>
              <a:rPr lang="en-GB" sz="2000" b="1" dirty="0" err="1">
                <a:solidFill>
                  <a:prstClr val="black"/>
                </a:solidFill>
                <a:latin typeface="Aptos Display" panose="020B0004020202020204" pitchFamily="34" charset="0"/>
              </a:rPr>
              <a:t>Jupyter</a:t>
            </a:r>
            <a:r>
              <a:rPr lang="en-GB" sz="2000" b="1" dirty="0">
                <a:solidFill>
                  <a:prstClr val="black"/>
                </a:solidFill>
                <a:latin typeface="Aptos Display" panose="020B0004020202020204" pitchFamily="34" charset="0"/>
              </a:rPr>
              <a:t> notebook (.</a:t>
            </a:r>
            <a:r>
              <a:rPr lang="en-GB" sz="2000" b="1" dirty="0" err="1">
                <a:solidFill>
                  <a:prstClr val="black"/>
                </a:solidFill>
                <a:latin typeface="Aptos Display" panose="020B0004020202020204" pitchFamily="34" charset="0"/>
              </a:rPr>
              <a:t>ipynb</a:t>
            </a:r>
            <a:r>
              <a:rPr lang="en-GB" sz="2000" b="1">
                <a:solidFill>
                  <a:prstClr val="black"/>
                </a:solidFill>
                <a:latin typeface="Aptos Display" panose="020B0004020202020204" pitchFamily="34" charset="0"/>
              </a:rPr>
              <a:t> file) </a:t>
            </a:r>
            <a:r>
              <a:rPr lang="en-GB" sz="2000" b="1" dirty="0">
                <a:solidFill>
                  <a:prstClr val="black"/>
                </a:solidFill>
                <a:latin typeface="Aptos Display" panose="020B0004020202020204" pitchFamily="34" charset="0"/>
              </a:rPr>
              <a:t>and save it to your folder of choice. Title it ‘</a:t>
            </a:r>
            <a:r>
              <a:rPr lang="en-GB" sz="2000" b="1" dirty="0" err="1">
                <a:solidFill>
                  <a:prstClr val="black"/>
                </a:solidFill>
                <a:latin typeface="Aptos Display" panose="020B0004020202020204" pitchFamily="34" charset="0"/>
              </a:rPr>
              <a:t>challenge_yourself</a:t>
            </a:r>
            <a:r>
              <a:rPr lang="en-GB" sz="2000" b="1" dirty="0">
                <a:solidFill>
                  <a:prstClr val="black"/>
                </a:solidFill>
                <a:latin typeface="Aptos Display" panose="020B0004020202020204" pitchFamily="34" charset="0"/>
              </a:rPr>
              <a:t>’ and connect it to your </a:t>
            </a:r>
            <a:r>
              <a:rPr lang="en-GB" sz="2000" b="1" dirty="0" err="1">
                <a:solidFill>
                  <a:prstClr val="black"/>
                </a:solidFill>
                <a:latin typeface="Aptos Display" panose="020B0004020202020204" pitchFamily="34" charset="0"/>
              </a:rPr>
              <a:t>conda</a:t>
            </a:r>
            <a:r>
              <a:rPr lang="en-GB" sz="2000" b="1" dirty="0">
                <a:solidFill>
                  <a:prstClr val="black"/>
                </a:solidFill>
                <a:latin typeface="Aptos Display" panose="020B0004020202020204" pitchFamily="34" charset="0"/>
              </a:rPr>
              <a:t> environment made in the previous video. </a:t>
            </a:r>
          </a:p>
          <a:p>
            <a:pPr lvl="0" algn="just"/>
            <a:r>
              <a:rPr lang="en-GB" sz="2000" b="1" dirty="0">
                <a:solidFill>
                  <a:prstClr val="black"/>
                </a:solidFill>
                <a:latin typeface="Aptos Display" panose="020B0004020202020204" pitchFamily="34" charset="0"/>
              </a:rPr>
              <a:t>For the future challenge yourself components of the slides, save your work to this file. </a:t>
            </a:r>
          </a:p>
        </p:txBody>
      </p:sp>
      <p:pic>
        <p:nvPicPr>
          <p:cNvPr id="3" name="Audio 2">
            <a:extLst>
              <a:ext uri="{FF2B5EF4-FFF2-40B4-BE49-F238E27FC236}">
                <a16:creationId xmlns:a16="http://schemas.microsoft.com/office/drawing/2014/main" id="{262FA9CA-8963-79DB-E93E-7BF6A26127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22044912"/>
      </p:ext>
    </p:extLst>
  </p:cSld>
  <p:clrMapOvr>
    <a:masterClrMapping/>
  </p:clrMapOvr>
  <mc:AlternateContent xmlns:mc="http://schemas.openxmlformats.org/markup-compatibility/2006">
    <mc:Choice xmlns:p14="http://schemas.microsoft.com/office/powerpoint/2010/main" Requires="p14">
      <p:transition spd="slow" p14:dur="2000" advTm="40970"/>
    </mc:Choice>
    <mc:Fallback>
      <p:transition spd="slow" advTm="40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5593</TotalTime>
  <Words>311</Words>
  <Application>Microsoft Office PowerPoint</Application>
  <PresentationFormat>Widescreen</PresentationFormat>
  <Paragraphs>46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Installing Visual Studio Code and using Jupyter Notebooks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 Victoria</dc:creator>
  <cp:lastModifiedBy>Biggart, Iona E I</cp:lastModifiedBy>
  <cp:revision>35</cp:revision>
  <dcterms:created xsi:type="dcterms:W3CDTF">2024-11-01T20:48:54Z</dcterms:created>
  <dcterms:modified xsi:type="dcterms:W3CDTF">2025-01-07T12:08:42Z</dcterms:modified>
</cp:coreProperties>
</file>